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57" r:id="rId3"/>
    <p:sldId id="259" r:id="rId4"/>
    <p:sldId id="260" r:id="rId5"/>
    <p:sldId id="263" r:id="rId6"/>
    <p:sldId id="262" r:id="rId7"/>
    <p:sldId id="274" r:id="rId8"/>
    <p:sldId id="266" r:id="rId9"/>
    <p:sldId id="267" r:id="rId10"/>
    <p:sldId id="272" r:id="rId11"/>
    <p:sldId id="268" r:id="rId12"/>
    <p:sldId id="273" r:id="rId13"/>
    <p:sldId id="269" r:id="rId14"/>
    <p:sldId id="270" r:id="rId15"/>
    <p:sldId id="271" r:id="rId16"/>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A"/>
    <a:srgbClr val="722C95"/>
    <a:srgbClr val="EB0071"/>
    <a:srgbClr val="DD016B"/>
    <a:srgbClr val="DC016B"/>
    <a:srgbClr val="FFFFFF"/>
    <a:srgbClr val="D1311A"/>
    <a:srgbClr val="DF2017"/>
    <a:srgbClr val="E1341C"/>
    <a:srgbClr val="E837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2" autoAdjust="0"/>
    <p:restoredTop sz="87663" autoAdjust="0"/>
  </p:normalViewPr>
  <p:slideViewPr>
    <p:cSldViewPr snapToGrid="0" snapToObjects="1">
      <p:cViewPr varScale="1">
        <p:scale>
          <a:sx n="102" d="100"/>
          <a:sy n="102" d="100"/>
        </p:scale>
        <p:origin x="726"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632092-5C7A-2843-82AF-CA3594BB8C6C}" type="datetimeFigureOut">
              <a:rPr lang="fr-FR" smtClean="0"/>
              <a:t>24/01/2018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0CD476-13FD-FB4F-80EA-AFDBF2036B79}" type="slidenum">
              <a:rPr lang="fr-FR" smtClean="0"/>
              <a:t>‹N°›</a:t>
            </a:fld>
            <a:endParaRPr lang="fr-FR"/>
          </a:p>
        </p:txBody>
      </p:sp>
    </p:spTree>
    <p:extLst>
      <p:ext uri="{BB962C8B-B14F-4D97-AF65-F5344CB8AC3E}">
        <p14:creationId xmlns:p14="http://schemas.microsoft.com/office/powerpoint/2010/main" val="2793012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FD2F2B-826F-419F-BB0E-C7CF0B6D595C}" type="datetimeFigureOut">
              <a:rPr lang="fr-FR" smtClean="0"/>
              <a:t>24/01/2018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D157A-3E44-4B75-8C82-236B4950C0D6}" type="slidenum">
              <a:rPr lang="fr-FR" smtClean="0"/>
              <a:t>‹N°›</a:t>
            </a:fld>
            <a:endParaRPr lang="fr-FR"/>
          </a:p>
        </p:txBody>
      </p:sp>
    </p:spTree>
    <p:extLst>
      <p:ext uri="{BB962C8B-B14F-4D97-AF65-F5344CB8AC3E}">
        <p14:creationId xmlns:p14="http://schemas.microsoft.com/office/powerpoint/2010/main" val="3042045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8D157A-3E44-4B75-8C82-236B4950C0D6}" type="slidenum">
              <a:rPr lang="fr-FR" smtClean="0"/>
              <a:t>6</a:t>
            </a:fld>
            <a:endParaRPr lang="fr-FR"/>
          </a:p>
        </p:txBody>
      </p:sp>
    </p:spTree>
    <p:extLst>
      <p:ext uri="{BB962C8B-B14F-4D97-AF65-F5344CB8AC3E}">
        <p14:creationId xmlns:p14="http://schemas.microsoft.com/office/powerpoint/2010/main" val="164606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8D157A-3E44-4B75-8C82-236B4950C0D6}" type="slidenum">
              <a:rPr lang="fr-FR" smtClean="0"/>
              <a:t>7</a:t>
            </a:fld>
            <a:endParaRPr lang="fr-FR"/>
          </a:p>
        </p:txBody>
      </p:sp>
    </p:spTree>
    <p:extLst>
      <p:ext uri="{BB962C8B-B14F-4D97-AF65-F5344CB8AC3E}">
        <p14:creationId xmlns:p14="http://schemas.microsoft.com/office/powerpoint/2010/main" val="797719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8D157A-3E44-4B75-8C82-236B4950C0D6}" type="slidenum">
              <a:rPr lang="fr-FR" smtClean="0"/>
              <a:t>8</a:t>
            </a:fld>
            <a:endParaRPr lang="fr-FR"/>
          </a:p>
        </p:txBody>
      </p:sp>
    </p:spTree>
    <p:extLst>
      <p:ext uri="{BB962C8B-B14F-4D97-AF65-F5344CB8AC3E}">
        <p14:creationId xmlns:p14="http://schemas.microsoft.com/office/powerpoint/2010/main" val="521973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8D157A-3E44-4B75-8C82-236B4950C0D6}" type="slidenum">
              <a:rPr lang="fr-FR" smtClean="0"/>
              <a:t>9</a:t>
            </a:fld>
            <a:endParaRPr lang="fr-FR"/>
          </a:p>
        </p:txBody>
      </p:sp>
    </p:spTree>
    <p:extLst>
      <p:ext uri="{BB962C8B-B14F-4D97-AF65-F5344CB8AC3E}">
        <p14:creationId xmlns:p14="http://schemas.microsoft.com/office/powerpoint/2010/main" val="3427663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8D157A-3E44-4B75-8C82-236B4950C0D6}" type="slidenum">
              <a:rPr lang="fr-FR" smtClean="0"/>
              <a:t>10</a:t>
            </a:fld>
            <a:endParaRPr lang="fr-FR"/>
          </a:p>
        </p:txBody>
      </p:sp>
    </p:spTree>
    <p:extLst>
      <p:ext uri="{BB962C8B-B14F-4D97-AF65-F5344CB8AC3E}">
        <p14:creationId xmlns:p14="http://schemas.microsoft.com/office/powerpoint/2010/main" val="1771143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1">
    <p:spTree>
      <p:nvGrpSpPr>
        <p:cNvPr id="1" name=""/>
        <p:cNvGrpSpPr/>
        <p:nvPr/>
      </p:nvGrpSpPr>
      <p:grpSpPr>
        <a:xfrm>
          <a:off x="0" y="0"/>
          <a:ext cx="0" cy="0"/>
          <a:chOff x="0" y="0"/>
          <a:chExt cx="0" cy="0"/>
        </a:xfrm>
      </p:grpSpPr>
      <p:sp>
        <p:nvSpPr>
          <p:cNvPr id="5" name="Espace réservé du titre 3"/>
          <p:cNvSpPr>
            <a:spLocks noGrp="1"/>
          </p:cNvSpPr>
          <p:nvPr>
            <p:ph type="title" hasCustomPrompt="1"/>
          </p:nvPr>
        </p:nvSpPr>
        <p:spPr>
          <a:xfrm>
            <a:off x="334296" y="1410826"/>
            <a:ext cx="8229600" cy="857250"/>
          </a:xfrm>
          <a:prstGeom prst="rect">
            <a:avLst/>
          </a:prstGeom>
        </p:spPr>
        <p:txBody>
          <a:bodyPr vert="horz" lIns="91440" tIns="45720" rIns="91440" bIns="45720" rtlCol="0" anchor="ctr">
            <a:normAutofit/>
          </a:bodyPr>
          <a:lstStyle/>
          <a:p>
            <a:r>
              <a:rPr lang="fr-FR" dirty="0"/>
              <a:t>CLIQUEZ ET MODIFIEZ LE TEXTE</a:t>
            </a:r>
          </a:p>
        </p:txBody>
      </p:sp>
      <p:sp>
        <p:nvSpPr>
          <p:cNvPr id="9" name="Sous-titre 2"/>
          <p:cNvSpPr>
            <a:spLocks noGrp="1"/>
          </p:cNvSpPr>
          <p:nvPr>
            <p:ph type="subTitle" idx="10" hasCustomPrompt="1"/>
          </p:nvPr>
        </p:nvSpPr>
        <p:spPr>
          <a:xfrm>
            <a:off x="334296" y="2182179"/>
            <a:ext cx="8367252" cy="476020"/>
          </a:xfrm>
          <a:prstGeom prst="rect">
            <a:avLst/>
          </a:prstGeom>
        </p:spPr>
        <p:txBody>
          <a:bodyPr/>
          <a:lstStyle>
            <a:lvl1pPr marL="0" indent="0" algn="l">
              <a:lnSpc>
                <a:spcPct val="80000"/>
              </a:lnSpc>
              <a:buNone/>
              <a:defRPr sz="2000">
                <a:solidFill>
                  <a:srgbClr val="E46C0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sous-titre</a:t>
            </a:r>
          </a:p>
        </p:txBody>
      </p:sp>
    </p:spTree>
    <p:extLst>
      <p:ext uri="{BB962C8B-B14F-4D97-AF65-F5344CB8AC3E}">
        <p14:creationId xmlns:p14="http://schemas.microsoft.com/office/powerpoint/2010/main" val="3234919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2">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stretch>
            <a:fillRect/>
          </a:stretch>
        </p:blipFill>
        <p:spPr>
          <a:xfrm>
            <a:off x="0" y="0"/>
            <a:ext cx="9144000" cy="5143500"/>
          </a:xfrm>
          <a:prstGeom prst="rect">
            <a:avLst/>
          </a:prstGeom>
        </p:spPr>
      </p:pic>
      <p:sp>
        <p:nvSpPr>
          <p:cNvPr id="5" name="Espace réservé du titre 3"/>
          <p:cNvSpPr>
            <a:spLocks noGrp="1"/>
          </p:cNvSpPr>
          <p:nvPr>
            <p:ph type="title" hasCustomPrompt="1"/>
          </p:nvPr>
        </p:nvSpPr>
        <p:spPr>
          <a:xfrm>
            <a:off x="334296" y="1410826"/>
            <a:ext cx="8229600" cy="857250"/>
          </a:xfrm>
          <a:prstGeom prst="rect">
            <a:avLst/>
          </a:prstGeom>
        </p:spPr>
        <p:txBody>
          <a:bodyPr vert="horz" lIns="91440" tIns="45720" rIns="91440" bIns="45720" rtlCol="0" anchor="ctr">
            <a:normAutofit/>
          </a:bodyPr>
          <a:lstStyle>
            <a:lvl1pPr>
              <a:defRPr>
                <a:solidFill>
                  <a:schemeClr val="bg1"/>
                </a:solidFill>
              </a:defRPr>
            </a:lvl1pPr>
          </a:lstStyle>
          <a:p>
            <a:r>
              <a:rPr lang="fr-FR" dirty="0"/>
              <a:t>CLIQUEZ ET MODIFIEZ LE TEXTE</a:t>
            </a:r>
          </a:p>
        </p:txBody>
      </p:sp>
      <p:pic>
        <p:nvPicPr>
          <p:cNvPr id="8" name="Image 7"/>
          <p:cNvPicPr>
            <a:picLocks noChangeAspect="1"/>
          </p:cNvPicPr>
          <p:nvPr userDrawn="1"/>
        </p:nvPicPr>
        <p:blipFill>
          <a:blip r:embed="rId3"/>
          <a:stretch>
            <a:fillRect/>
          </a:stretch>
        </p:blipFill>
        <p:spPr>
          <a:xfrm>
            <a:off x="7969044" y="4326041"/>
            <a:ext cx="929150" cy="696863"/>
          </a:xfrm>
          <a:prstGeom prst="rect">
            <a:avLst/>
          </a:prstGeom>
        </p:spPr>
      </p:pic>
      <p:sp>
        <p:nvSpPr>
          <p:cNvPr id="9" name="Sous-titre 2"/>
          <p:cNvSpPr>
            <a:spLocks noGrp="1"/>
          </p:cNvSpPr>
          <p:nvPr>
            <p:ph type="subTitle" idx="10" hasCustomPrompt="1"/>
          </p:nvPr>
        </p:nvSpPr>
        <p:spPr>
          <a:xfrm>
            <a:off x="334296" y="2157599"/>
            <a:ext cx="8367252" cy="476020"/>
          </a:xfrm>
          <a:prstGeom prst="rect">
            <a:avLst/>
          </a:prstGeom>
        </p:spPr>
        <p:txBody>
          <a:bodyPr/>
          <a:lstStyle>
            <a:lvl1pPr marL="0" indent="0" algn="l">
              <a:lnSpc>
                <a:spcPct val="80000"/>
              </a:lnSpc>
              <a:buNone/>
              <a:defRPr sz="2000">
                <a:solidFill>
                  <a:srgbClr val="E46C0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sous-titre</a:t>
            </a:r>
          </a:p>
        </p:txBody>
      </p:sp>
    </p:spTree>
    <p:extLst>
      <p:ext uri="{BB962C8B-B14F-4D97-AF65-F5344CB8AC3E}">
        <p14:creationId xmlns:p14="http://schemas.microsoft.com/office/powerpoint/2010/main" val="347799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Titre 3">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52361" y="173600"/>
            <a:ext cx="6572865" cy="4909677"/>
          </a:xfrm>
        </p:spPr>
        <p:txBody>
          <a:bodyPr>
            <a:normAutofit/>
          </a:bodyPr>
          <a:lstStyle>
            <a:lvl1pPr>
              <a:defRPr sz="6600">
                <a:solidFill>
                  <a:schemeClr val="bg1"/>
                </a:solidFill>
              </a:defRPr>
            </a:lvl1pPr>
          </a:lstStyle>
          <a:p>
            <a:r>
              <a:rPr lang="fr-FR" dirty="0"/>
              <a:t>CLIQUEZ ET MODIFIEZ LE TEXTE</a:t>
            </a:r>
          </a:p>
        </p:txBody>
      </p:sp>
      <p:pic>
        <p:nvPicPr>
          <p:cNvPr id="8" name="Image 7"/>
          <p:cNvPicPr>
            <a:picLocks noChangeAspect="1"/>
          </p:cNvPicPr>
          <p:nvPr userDrawn="1"/>
        </p:nvPicPr>
        <p:blipFill>
          <a:blip r:embed="rId2"/>
          <a:stretch>
            <a:fillRect/>
          </a:stretch>
        </p:blipFill>
        <p:spPr>
          <a:xfrm>
            <a:off x="7870514" y="4219274"/>
            <a:ext cx="1108178" cy="864003"/>
          </a:xfrm>
          <a:prstGeom prst="rect">
            <a:avLst/>
          </a:prstGeom>
        </p:spPr>
      </p:pic>
    </p:spTree>
    <p:extLst>
      <p:ext uri="{BB962C8B-B14F-4D97-AF65-F5344CB8AC3E}">
        <p14:creationId xmlns:p14="http://schemas.microsoft.com/office/powerpoint/2010/main" val="1726478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Titre 4">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1162"/>
            <a:ext cx="9144000" cy="5706208"/>
          </a:xfrm>
          <a:prstGeom prst="rect">
            <a:avLst/>
          </a:prstGeom>
        </p:spPr>
      </p:pic>
      <p:sp>
        <p:nvSpPr>
          <p:cNvPr id="2" name="Titre 1"/>
          <p:cNvSpPr>
            <a:spLocks noGrp="1"/>
          </p:cNvSpPr>
          <p:nvPr>
            <p:ph type="title" hasCustomPrompt="1"/>
          </p:nvPr>
        </p:nvSpPr>
        <p:spPr>
          <a:xfrm>
            <a:off x="252361" y="173600"/>
            <a:ext cx="6572865" cy="4909677"/>
          </a:xfrm>
        </p:spPr>
        <p:txBody>
          <a:bodyPr>
            <a:normAutofit/>
          </a:bodyPr>
          <a:lstStyle>
            <a:lvl1pPr>
              <a:defRPr sz="6600">
                <a:solidFill>
                  <a:schemeClr val="bg1"/>
                </a:solidFill>
              </a:defRPr>
            </a:lvl1pPr>
          </a:lstStyle>
          <a:p>
            <a:r>
              <a:rPr lang="fr-FR" dirty="0"/>
              <a:t>CLIQUEZ ET MODIFIEZ LE TEXTE</a:t>
            </a:r>
          </a:p>
        </p:txBody>
      </p:sp>
      <p:pic>
        <p:nvPicPr>
          <p:cNvPr id="8" name="Image 7"/>
          <p:cNvPicPr>
            <a:picLocks noChangeAspect="1"/>
          </p:cNvPicPr>
          <p:nvPr userDrawn="1"/>
        </p:nvPicPr>
        <p:blipFill>
          <a:blip r:embed="rId3"/>
          <a:stretch>
            <a:fillRect/>
          </a:stretch>
        </p:blipFill>
        <p:spPr>
          <a:xfrm>
            <a:off x="7870514" y="4219274"/>
            <a:ext cx="1108178" cy="864003"/>
          </a:xfrm>
          <a:prstGeom prst="rect">
            <a:avLst/>
          </a:prstGeom>
        </p:spPr>
      </p:pic>
    </p:spTree>
    <p:extLst>
      <p:ext uri="{BB962C8B-B14F-4D97-AF65-F5344CB8AC3E}">
        <p14:creationId xmlns:p14="http://schemas.microsoft.com/office/powerpoint/2010/main" val="369003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65728" y="689759"/>
            <a:ext cx="8047536" cy="563491"/>
          </a:xfrm>
          <a:prstGeom prst="rect">
            <a:avLst/>
          </a:prstGeom>
        </p:spPr>
        <p:txBody>
          <a:bodyPr/>
          <a:lstStyle>
            <a:lvl1pPr>
              <a:lnSpc>
                <a:spcPct val="80000"/>
              </a:lnSpc>
              <a:defRPr sz="3200" baseline="0"/>
            </a:lvl1pPr>
          </a:lstStyle>
          <a:p>
            <a:r>
              <a:rPr lang="fr-FR" dirty="0"/>
              <a:t>CLIQUEZ ET MODIFIEZ LE TEXTE</a:t>
            </a:r>
          </a:p>
        </p:txBody>
      </p:sp>
      <p:sp>
        <p:nvSpPr>
          <p:cNvPr id="5" name="Espace réservé du contenu 4"/>
          <p:cNvSpPr>
            <a:spLocks noGrp="1"/>
          </p:cNvSpPr>
          <p:nvPr>
            <p:ph sz="quarter" idx="10" hasCustomPrompt="1"/>
          </p:nvPr>
        </p:nvSpPr>
        <p:spPr>
          <a:xfrm>
            <a:off x="465562" y="1253250"/>
            <a:ext cx="8047702" cy="273910"/>
          </a:xfrm>
          <a:prstGeom prst="rect">
            <a:avLst/>
          </a:prstGeom>
        </p:spPr>
        <p:txBody>
          <a:bodyPr vert="horz"/>
          <a:lstStyle>
            <a:lvl1pPr>
              <a:defRPr sz="1600" b="1" baseline="0">
                <a:latin typeface="Conduit ITC Medium"/>
                <a:cs typeface="Conduit ITC Medium"/>
              </a:defRPr>
            </a:lvl1pPr>
            <a:lvl2pPr algn="l">
              <a:defRPr/>
            </a:lvl2pPr>
          </a:lstStyle>
          <a:p>
            <a:pPr lvl="0"/>
            <a:r>
              <a:rPr lang="fr-FR" dirty="0"/>
              <a:t>Cliquez et modifiez le contenu titre 2</a:t>
            </a:r>
          </a:p>
        </p:txBody>
      </p:sp>
      <p:sp>
        <p:nvSpPr>
          <p:cNvPr id="4" name="Espace réservé du contenu 3"/>
          <p:cNvSpPr>
            <a:spLocks noGrp="1"/>
          </p:cNvSpPr>
          <p:nvPr>
            <p:ph sz="quarter" idx="11" hasCustomPrompt="1"/>
          </p:nvPr>
        </p:nvSpPr>
        <p:spPr>
          <a:xfrm>
            <a:off x="465561" y="1616620"/>
            <a:ext cx="8047703" cy="2316163"/>
          </a:xfrm>
          <a:prstGeom prst="rect">
            <a:avLst/>
          </a:prstGeom>
        </p:spPr>
        <p:txBody>
          <a:bodyPr vert="horz">
            <a:normAutofit/>
          </a:bodyPr>
          <a:lstStyle>
            <a:lvl1pPr>
              <a:lnSpc>
                <a:spcPct val="80000"/>
              </a:lnSpc>
              <a:defRPr sz="1200" b="0" baseline="0">
                <a:latin typeface="Conduit ITC Medium"/>
                <a:cs typeface="Conduit ITC Medium"/>
              </a:defRPr>
            </a:lvl1pPr>
          </a:lstStyle>
          <a:p>
            <a:pPr lvl="0"/>
            <a:r>
              <a:rPr lang="fr-FR" dirty="0"/>
              <a:t>Ici mon texte</a:t>
            </a:r>
          </a:p>
        </p:txBody>
      </p:sp>
    </p:spTree>
    <p:extLst>
      <p:ext uri="{BB962C8B-B14F-4D97-AF65-F5344CB8AC3E}">
        <p14:creationId xmlns:p14="http://schemas.microsoft.com/office/powerpoint/2010/main" val="301586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493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 1" descr="fond-blanc.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2000250" y="-2000250"/>
            <a:ext cx="5143499" cy="9144000"/>
          </a:xfrm>
          <a:prstGeom prst="rect">
            <a:avLst/>
          </a:prstGeom>
        </p:spPr>
      </p:pic>
      <p:sp>
        <p:nvSpPr>
          <p:cNvPr id="4" name="Espace réservé du titre 3"/>
          <p:cNvSpPr>
            <a:spLocks noGrp="1"/>
          </p:cNvSpPr>
          <p:nvPr>
            <p:ph type="title"/>
          </p:nvPr>
        </p:nvSpPr>
        <p:spPr>
          <a:xfrm>
            <a:off x="334296" y="1410826"/>
            <a:ext cx="8229600" cy="857250"/>
          </a:xfrm>
          <a:prstGeom prst="rect">
            <a:avLst/>
          </a:prstGeom>
        </p:spPr>
        <p:txBody>
          <a:bodyPr vert="horz" lIns="91440" tIns="45720" rIns="91440" bIns="45720" rtlCol="0" anchor="ctr">
            <a:normAutofit/>
          </a:bodyPr>
          <a:lstStyle/>
          <a:p>
            <a:r>
              <a:rPr lang="fr-FR" dirty="0"/>
              <a:t>CLIQUEZ ET MODIFIEZ LE TEXTE</a:t>
            </a:r>
          </a:p>
        </p:txBody>
      </p:sp>
      <p:pic>
        <p:nvPicPr>
          <p:cNvPr id="3" name="Image 2"/>
          <p:cNvPicPr>
            <a:picLocks noChangeAspect="1"/>
          </p:cNvPicPr>
          <p:nvPr userDrawn="1"/>
        </p:nvPicPr>
        <p:blipFill>
          <a:blip r:embed="rId9"/>
          <a:stretch>
            <a:fillRect/>
          </a:stretch>
        </p:blipFill>
        <p:spPr>
          <a:xfrm>
            <a:off x="7960643" y="4219274"/>
            <a:ext cx="1108178" cy="864003"/>
          </a:xfrm>
          <a:prstGeom prst="rect">
            <a:avLst/>
          </a:prstGeom>
        </p:spPr>
      </p:pic>
    </p:spTree>
    <p:extLst>
      <p:ext uri="{BB962C8B-B14F-4D97-AF65-F5344CB8AC3E}">
        <p14:creationId xmlns:p14="http://schemas.microsoft.com/office/powerpoint/2010/main" val="545404962"/>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5" r:id="rId3"/>
    <p:sldLayoutId id="2147483666" r:id="rId4"/>
    <p:sldLayoutId id="2147483650" r:id="rId5"/>
    <p:sldLayoutId id="2147483655" r:id="rId6"/>
  </p:sldLayoutIdLst>
  <p:txStyles>
    <p:titleStyle>
      <a:lvl1pPr algn="l" defTabSz="457200" rtl="0" eaLnBrk="1" latinLnBrk="0" hangingPunct="1">
        <a:lnSpc>
          <a:spcPct val="90000"/>
        </a:lnSpc>
        <a:spcBef>
          <a:spcPct val="0"/>
        </a:spcBef>
        <a:buNone/>
        <a:defRPr sz="3700" b="0" i="0" kern="1200" spc="0" baseline="0">
          <a:solidFill>
            <a:srgbClr val="722C95"/>
          </a:solidFill>
          <a:latin typeface="Helvetica Neue Black Condensed"/>
          <a:ea typeface="+mj-ea"/>
          <a:cs typeface="Helvetica Neue Black Condensed"/>
        </a:defRPr>
      </a:lvl1pPr>
    </p:titleStyle>
    <p:bodyStyle>
      <a:lvl1pPr marL="0" indent="0" algn="l" defTabSz="457200" rtl="0" eaLnBrk="1" latinLnBrk="0" hangingPunct="1">
        <a:lnSpc>
          <a:spcPct val="60000"/>
        </a:lnSpc>
        <a:spcBef>
          <a:spcPct val="20000"/>
        </a:spcBef>
        <a:buFont typeface="Arial"/>
        <a:buNone/>
        <a:defRPr sz="2400" b="0" i="0" kern="1200" baseline="0">
          <a:solidFill>
            <a:schemeClr val="accent6">
              <a:lumMod val="75000"/>
            </a:schemeClr>
          </a:solidFill>
          <a:latin typeface="Conduit ITC Medium"/>
          <a:ea typeface="+mn-ea"/>
          <a:cs typeface="Conduit ITC Medium"/>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55171"/>
            <a:ext cx="9220199" cy="5900057"/>
          </a:xfrm>
        </p:spPr>
        <p:txBody>
          <a:bodyPr>
            <a:normAutofit/>
          </a:bodyPr>
          <a:lstStyle/>
          <a:p>
            <a:pPr algn="ctr"/>
            <a:r>
              <a:rPr lang="fr-FR" sz="5000" b="1" dirty="0"/>
              <a:t>VOIES DE RECOURS DES </a:t>
            </a:r>
            <a:r>
              <a:rPr lang="fr-FR" sz="5000" b="1" dirty="0">
                <a:solidFill>
                  <a:srgbClr val="7030A0"/>
                </a:solidFill>
              </a:rPr>
              <a:t>MK</a:t>
            </a:r>
            <a:r>
              <a:rPr lang="fr-FR" sz="5000" b="1" dirty="0"/>
              <a:t> CONTRE LES </a:t>
            </a:r>
            <a:r>
              <a:rPr lang="fr-FR" sz="5000" b="1" dirty="0">
                <a:solidFill>
                  <a:srgbClr val="7030A0"/>
                </a:solidFill>
              </a:rPr>
              <a:t>PROCÉDURES</a:t>
            </a:r>
            <a:r>
              <a:rPr lang="fr-FR" sz="5000" b="1" dirty="0"/>
              <a:t> DE L’</a:t>
            </a:r>
            <a:r>
              <a:rPr lang="fr-FR" sz="5000" b="1" dirty="0">
                <a:solidFill>
                  <a:srgbClr val="7030A0"/>
                </a:solidFill>
              </a:rPr>
              <a:t>ASSURANCE MALADIE</a:t>
            </a:r>
          </a:p>
        </p:txBody>
      </p:sp>
    </p:spTree>
    <p:extLst>
      <p:ext uri="{BB962C8B-B14F-4D97-AF65-F5344CB8AC3E}">
        <p14:creationId xmlns:p14="http://schemas.microsoft.com/office/powerpoint/2010/main" val="4283933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1"/>
          </p:nvPr>
        </p:nvSpPr>
        <p:spPr>
          <a:xfrm>
            <a:off x="0" y="1585994"/>
            <a:ext cx="9144000" cy="3557505"/>
          </a:xfrm>
        </p:spPr>
        <p:txBody>
          <a:bodyPr/>
          <a:lstStyle/>
          <a:p>
            <a:endParaRPr lang="fr-FR" dirty="0"/>
          </a:p>
          <a:p>
            <a:endParaRPr lang="fr-FR" dirty="0"/>
          </a:p>
          <a:p>
            <a:endParaRPr lang="fr-FR" dirty="0"/>
          </a:p>
          <a:p>
            <a:endParaRPr lang="fr-FR" dirty="0"/>
          </a:p>
          <a:p>
            <a:endParaRPr lang="fr-FR" dirty="0"/>
          </a:p>
          <a:p>
            <a:endParaRPr lang="fr-FR" dirty="0"/>
          </a:p>
          <a:p>
            <a:r>
              <a:rPr lang="fr-FR" sz="1100" dirty="0">
                <a:solidFill>
                  <a:schemeClr val="accent1"/>
                </a:solidFill>
              </a:rPr>
              <a:t>* Saisie pour fautes, </a:t>
            </a:r>
          </a:p>
          <a:p>
            <a:r>
              <a:rPr lang="fr-FR" sz="1100" dirty="0">
                <a:solidFill>
                  <a:schemeClr val="accent1"/>
                </a:solidFill>
              </a:rPr>
              <a:t>abus ou fraudes et</a:t>
            </a:r>
          </a:p>
          <a:p>
            <a:r>
              <a:rPr lang="fr-FR" sz="1100" dirty="0">
                <a:solidFill>
                  <a:schemeClr val="accent1"/>
                </a:solidFill>
              </a:rPr>
              <a:t>tous faits intéressant</a:t>
            </a:r>
          </a:p>
          <a:p>
            <a:r>
              <a:rPr lang="fr-FR" sz="1100" dirty="0">
                <a:solidFill>
                  <a:schemeClr val="accent1"/>
                </a:solidFill>
              </a:rPr>
              <a:t>l’exercice de la </a:t>
            </a:r>
          </a:p>
          <a:p>
            <a:r>
              <a:rPr lang="fr-FR" sz="1100" dirty="0">
                <a:solidFill>
                  <a:schemeClr val="accent1"/>
                </a:solidFill>
              </a:rPr>
              <a:t>profession (facturation</a:t>
            </a:r>
          </a:p>
          <a:p>
            <a:r>
              <a:rPr lang="fr-FR" sz="1100" dirty="0">
                <a:solidFill>
                  <a:schemeClr val="accent1"/>
                </a:solidFill>
              </a:rPr>
              <a:t>d’actes non médicalement</a:t>
            </a:r>
          </a:p>
          <a:p>
            <a:r>
              <a:rPr lang="fr-FR" sz="1100" dirty="0">
                <a:solidFill>
                  <a:schemeClr val="accent1"/>
                </a:solidFill>
              </a:rPr>
              <a:t>justifiés, frais de déplacement</a:t>
            </a:r>
          </a:p>
          <a:p>
            <a:r>
              <a:rPr lang="fr-FR" sz="1100" dirty="0">
                <a:solidFill>
                  <a:schemeClr val="accent1"/>
                </a:solidFill>
              </a:rPr>
              <a:t>non justifiés, non respect des</a:t>
            </a:r>
          </a:p>
          <a:p>
            <a:r>
              <a:rPr lang="fr-FR" sz="1100" dirty="0">
                <a:solidFill>
                  <a:schemeClr val="accent1"/>
                </a:solidFill>
              </a:rPr>
              <a:t>dispositions conventionnelles)</a:t>
            </a:r>
          </a:p>
          <a:p>
            <a:endParaRPr lang="fr-FR" dirty="0">
              <a:solidFill>
                <a:schemeClr val="accent1"/>
              </a:solidFill>
            </a:endParaRPr>
          </a:p>
          <a:p>
            <a:endParaRPr lang="fr-FR" dirty="0"/>
          </a:p>
          <a:p>
            <a:endParaRPr lang="fr-FR" dirty="0"/>
          </a:p>
          <a:p>
            <a:endParaRPr lang="fr-FR" dirty="0"/>
          </a:p>
        </p:txBody>
      </p:sp>
      <p:grpSp>
        <p:nvGrpSpPr>
          <p:cNvPr id="5" name="Groupe 4"/>
          <p:cNvGrpSpPr/>
          <p:nvPr/>
        </p:nvGrpSpPr>
        <p:grpSpPr>
          <a:xfrm>
            <a:off x="7568" y="-2881"/>
            <a:ext cx="8999210" cy="2611969"/>
            <a:chOff x="48068" y="669914"/>
            <a:chExt cx="8886031" cy="2197502"/>
          </a:xfrm>
        </p:grpSpPr>
        <p:sp>
          <p:nvSpPr>
            <p:cNvPr id="98" name="Rectangle à coins arrondis 97"/>
            <p:cNvSpPr/>
            <p:nvPr/>
          </p:nvSpPr>
          <p:spPr>
            <a:xfrm>
              <a:off x="48068" y="683534"/>
              <a:ext cx="1437965" cy="2183882"/>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t>Contentieux ordinal :  </a:t>
              </a:r>
              <a:r>
                <a:rPr lang="fr-FR" sz="1400" b="1" dirty="0"/>
                <a:t>Notification en LRAR </a:t>
              </a:r>
              <a:r>
                <a:rPr lang="fr-FR" sz="1400" dirty="0"/>
                <a:t>d’une plainte/ requête auprès de la </a:t>
              </a:r>
              <a:r>
                <a:rPr lang="fr-FR" sz="1400" b="1" dirty="0"/>
                <a:t>Section des Assurances Sociales</a:t>
              </a:r>
              <a:r>
                <a:rPr lang="fr-FR" sz="1400" b="1" dirty="0">
                  <a:solidFill>
                    <a:schemeClr val="accent1"/>
                  </a:solidFill>
                </a:rPr>
                <a:t>*</a:t>
              </a:r>
              <a:r>
                <a:rPr lang="fr-FR" sz="1400" b="1" dirty="0"/>
                <a:t> </a:t>
              </a:r>
              <a:r>
                <a:rPr lang="fr-FR" sz="1400" dirty="0"/>
                <a:t>(SAS)  du CRO avec les pièces jointes</a:t>
              </a:r>
            </a:p>
          </p:txBody>
        </p:sp>
        <p:sp>
          <p:nvSpPr>
            <p:cNvPr id="103" name="ZoneTexte 102"/>
            <p:cNvSpPr txBox="1"/>
            <p:nvPr/>
          </p:nvSpPr>
          <p:spPr>
            <a:xfrm>
              <a:off x="6822270" y="1036893"/>
              <a:ext cx="2111829" cy="369332"/>
            </a:xfrm>
            <a:prstGeom prst="rect">
              <a:avLst/>
            </a:prstGeom>
            <a:noFill/>
          </p:spPr>
          <p:txBody>
            <a:bodyPr wrap="square" rtlCol="0">
              <a:spAutoFit/>
            </a:bodyPr>
            <a:lstStyle/>
            <a:p>
              <a:pPr marL="285750" indent="-285750">
                <a:buFontTx/>
                <a:buChar char="-"/>
              </a:pPr>
              <a:endParaRPr lang="fr-FR" dirty="0"/>
            </a:p>
          </p:txBody>
        </p:sp>
        <p:sp>
          <p:nvSpPr>
            <p:cNvPr id="104" name="Ellipse 103"/>
            <p:cNvSpPr/>
            <p:nvPr/>
          </p:nvSpPr>
          <p:spPr>
            <a:xfrm>
              <a:off x="5208782" y="669914"/>
              <a:ext cx="3725317" cy="1796838"/>
            </a:xfrm>
            <a:prstGeom prst="ellipse">
              <a:avLst/>
            </a:prstGeom>
            <a:solidFill>
              <a:schemeClr val="bg2">
                <a:lumMod val="50000"/>
              </a:schemeClr>
            </a:solid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053" name="Connecteur droit avec flèche 1052"/>
            <p:cNvCxnSpPr/>
            <p:nvPr/>
          </p:nvCxnSpPr>
          <p:spPr>
            <a:xfrm flipV="1">
              <a:off x="1507583" y="1446314"/>
              <a:ext cx="1292010" cy="3563"/>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055" name="ZoneTexte 1054"/>
            <p:cNvSpPr txBox="1"/>
            <p:nvPr/>
          </p:nvSpPr>
          <p:spPr>
            <a:xfrm>
              <a:off x="1471737" y="814651"/>
              <a:ext cx="1251838" cy="621453"/>
            </a:xfrm>
            <a:prstGeom prst="rect">
              <a:avLst/>
            </a:prstGeom>
            <a:noFill/>
          </p:spPr>
          <p:txBody>
            <a:bodyPr wrap="square" rtlCol="0">
              <a:spAutoFit/>
            </a:bodyPr>
            <a:lstStyle/>
            <a:p>
              <a:pPr algn="ctr"/>
              <a:r>
                <a:rPr lang="fr-FR" sz="1400" b="1" dirty="0">
                  <a:solidFill>
                    <a:srgbClr val="FF0000"/>
                  </a:solidFill>
                </a:rPr>
                <a:t>Le MK a au minimum 1 mois pour  : </a:t>
              </a:r>
              <a:endParaRPr lang="fr-FR" dirty="0">
                <a:solidFill>
                  <a:srgbClr val="FF0000"/>
                </a:solidFill>
              </a:endParaRPr>
            </a:p>
          </p:txBody>
        </p:sp>
      </p:grpSp>
      <p:sp>
        <p:nvSpPr>
          <p:cNvPr id="134" name="Heptagone 133"/>
          <p:cNvSpPr/>
          <p:nvPr/>
        </p:nvSpPr>
        <p:spPr>
          <a:xfrm>
            <a:off x="252919" y="4296480"/>
            <a:ext cx="700392" cy="600643"/>
          </a:xfrm>
          <a:prstGeom prst="heptagon">
            <a:avLst/>
          </a:prstGeom>
          <a:noFill/>
          <a:ln>
            <a:solidFill>
              <a:srgbClr val="722C9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i="1" dirty="0">
                <a:solidFill>
                  <a:srgbClr val="722C95"/>
                </a:solidFill>
              </a:rPr>
              <a:t>5</a:t>
            </a:r>
          </a:p>
        </p:txBody>
      </p:sp>
      <p:sp>
        <p:nvSpPr>
          <p:cNvPr id="40" name="Rectangle à coins arrondis 39"/>
          <p:cNvSpPr/>
          <p:nvPr/>
        </p:nvSpPr>
        <p:spPr>
          <a:xfrm>
            <a:off x="2786570" y="0"/>
            <a:ext cx="2108803" cy="185057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just">
              <a:buFontTx/>
              <a:buChar char="-"/>
            </a:pPr>
            <a:r>
              <a:rPr lang="fr-FR" sz="1600" dirty="0"/>
              <a:t>Produire un mémoire </a:t>
            </a:r>
          </a:p>
          <a:p>
            <a:pPr algn="just"/>
            <a:r>
              <a:rPr lang="fr-FR" sz="1600" dirty="0"/>
              <a:t>en défense ainsi que toutes les pièces utiles</a:t>
            </a:r>
          </a:p>
        </p:txBody>
      </p:sp>
      <p:sp>
        <p:nvSpPr>
          <p:cNvPr id="27" name="Ellipse 26"/>
          <p:cNvSpPr/>
          <p:nvPr/>
        </p:nvSpPr>
        <p:spPr>
          <a:xfrm>
            <a:off x="3136106" y="575526"/>
            <a:ext cx="881944" cy="224125"/>
          </a:xfrm>
          <a:prstGeom prst="ellipse">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9" name="Connecteur droit avec flèche 28"/>
          <p:cNvCxnSpPr>
            <a:stCxn id="27" idx="6"/>
          </p:cNvCxnSpPr>
          <p:nvPr/>
        </p:nvCxnSpPr>
        <p:spPr>
          <a:xfrm>
            <a:off x="4018050" y="687589"/>
            <a:ext cx="1353031" cy="38538"/>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30" name="ZoneTexte 29"/>
          <p:cNvSpPr txBox="1"/>
          <p:nvPr/>
        </p:nvSpPr>
        <p:spPr>
          <a:xfrm>
            <a:off x="5440508" y="443484"/>
            <a:ext cx="3364852" cy="1969770"/>
          </a:xfrm>
          <a:prstGeom prst="rect">
            <a:avLst/>
          </a:prstGeom>
          <a:noFill/>
        </p:spPr>
        <p:txBody>
          <a:bodyPr wrap="square" rtlCol="0">
            <a:spAutoFit/>
          </a:bodyPr>
          <a:lstStyle/>
          <a:p>
            <a:pPr marL="285750" indent="-285750">
              <a:buFontTx/>
              <a:buChar char="-"/>
            </a:pPr>
            <a:r>
              <a:rPr lang="fr-FR" sz="1600" dirty="0">
                <a:solidFill>
                  <a:schemeClr val="bg1"/>
                </a:solidFill>
              </a:rPr>
              <a:t>Accompagné de copie en nombre égal à celui des autres parties en cause, augmenté de 2</a:t>
            </a:r>
          </a:p>
          <a:p>
            <a:pPr marL="285750" indent="-285750">
              <a:buFontTx/>
              <a:buChar char="-"/>
            </a:pPr>
            <a:endParaRPr lang="fr-FR" sz="1600" dirty="0">
              <a:solidFill>
                <a:schemeClr val="bg1"/>
              </a:solidFill>
            </a:endParaRPr>
          </a:p>
          <a:p>
            <a:pPr marL="285750" indent="-285750">
              <a:buFontTx/>
              <a:buChar char="-"/>
            </a:pPr>
            <a:r>
              <a:rPr lang="fr-FR" sz="1600" dirty="0">
                <a:solidFill>
                  <a:schemeClr val="bg1"/>
                </a:solidFill>
              </a:rPr>
              <a:t>Assistance par confrère/avocat</a:t>
            </a:r>
          </a:p>
          <a:p>
            <a:pPr marL="285750" indent="-285750">
              <a:buFontTx/>
              <a:buChar char="-"/>
            </a:pPr>
            <a:endParaRPr lang="fr-FR" sz="1400" dirty="0">
              <a:solidFill>
                <a:schemeClr val="bg1"/>
              </a:solidFill>
            </a:endParaRPr>
          </a:p>
          <a:p>
            <a:r>
              <a:rPr lang="fr-FR" sz="1400" dirty="0">
                <a:solidFill>
                  <a:schemeClr val="bg1"/>
                </a:solidFill>
              </a:rPr>
              <a:t>	</a:t>
            </a:r>
          </a:p>
          <a:p>
            <a:r>
              <a:rPr lang="fr-FR" sz="1400" dirty="0">
                <a:solidFill>
                  <a:schemeClr val="bg1"/>
                </a:solidFill>
              </a:rPr>
              <a:t>-</a:t>
            </a:r>
          </a:p>
        </p:txBody>
      </p:sp>
      <p:cxnSp>
        <p:nvCxnSpPr>
          <p:cNvPr id="58" name="Connecteur droit avec flèche 57"/>
          <p:cNvCxnSpPr>
            <a:stCxn id="40" idx="2"/>
          </p:cNvCxnSpPr>
          <p:nvPr/>
        </p:nvCxnSpPr>
        <p:spPr>
          <a:xfrm flipH="1">
            <a:off x="3225158" y="1850571"/>
            <a:ext cx="615814" cy="527893"/>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37" name="ZoneTexte 36"/>
          <p:cNvSpPr txBox="1"/>
          <p:nvPr/>
        </p:nvSpPr>
        <p:spPr>
          <a:xfrm>
            <a:off x="2086566" y="2391957"/>
            <a:ext cx="2279894" cy="2677656"/>
          </a:xfrm>
          <a:prstGeom prst="rect">
            <a:avLst/>
          </a:prstGeom>
          <a:noFill/>
        </p:spPr>
        <p:txBody>
          <a:bodyPr wrap="square" rtlCol="0">
            <a:spAutoFit/>
          </a:bodyPr>
          <a:lstStyle/>
          <a:p>
            <a:pPr algn="just"/>
            <a:r>
              <a:rPr lang="fr-FR" sz="1400" dirty="0"/>
              <a:t>Décision de la SAS sous 1 an après auditions, enquêtes, témoignages : </a:t>
            </a:r>
          </a:p>
          <a:p>
            <a:pPr marL="285750" indent="-285750" algn="just">
              <a:buFontTx/>
              <a:buChar char="-"/>
            </a:pPr>
            <a:r>
              <a:rPr lang="fr-FR" sz="1400" dirty="0"/>
              <a:t>Avertissement</a:t>
            </a:r>
          </a:p>
          <a:p>
            <a:pPr marL="285750" indent="-285750" algn="just">
              <a:buFontTx/>
              <a:buChar char="-"/>
            </a:pPr>
            <a:r>
              <a:rPr lang="fr-FR" sz="1400" dirty="0"/>
              <a:t>Blâme</a:t>
            </a:r>
          </a:p>
          <a:p>
            <a:pPr marL="285750" indent="-285750" algn="just">
              <a:buFontTx/>
              <a:buChar char="-"/>
            </a:pPr>
            <a:r>
              <a:rPr lang="fr-FR" sz="1400" dirty="0"/>
              <a:t>Interdiction temporaire ou permanente, avec ou sans sursis, de servir des prestations aux assurés sociaux</a:t>
            </a:r>
          </a:p>
          <a:p>
            <a:pPr marL="285750" indent="-285750" algn="just">
              <a:buFontTx/>
              <a:buChar char="-"/>
            </a:pPr>
            <a:r>
              <a:rPr lang="fr-FR" sz="1400" dirty="0"/>
              <a:t>Reversement à la CPAM</a:t>
            </a:r>
          </a:p>
          <a:p>
            <a:pPr algn="just"/>
            <a:r>
              <a:rPr lang="fr-FR" sz="1400" dirty="0"/>
              <a:t>       du trop-remboursé</a:t>
            </a:r>
          </a:p>
        </p:txBody>
      </p:sp>
      <p:sp>
        <p:nvSpPr>
          <p:cNvPr id="38" name="Rectangle 37"/>
          <p:cNvSpPr/>
          <p:nvPr/>
        </p:nvSpPr>
        <p:spPr>
          <a:xfrm>
            <a:off x="2129989" y="2354055"/>
            <a:ext cx="2279894" cy="272431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67" name="Connecteur droit avec flèche 66"/>
          <p:cNvCxnSpPr/>
          <p:nvPr/>
        </p:nvCxnSpPr>
        <p:spPr>
          <a:xfrm>
            <a:off x="4431575" y="2762492"/>
            <a:ext cx="939505" cy="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grpSp>
        <p:nvGrpSpPr>
          <p:cNvPr id="61" name="Groupe 60"/>
          <p:cNvGrpSpPr/>
          <p:nvPr/>
        </p:nvGrpSpPr>
        <p:grpSpPr>
          <a:xfrm>
            <a:off x="5373190" y="2392515"/>
            <a:ext cx="2227149" cy="2543068"/>
            <a:chOff x="5371080" y="2354054"/>
            <a:chExt cx="2227149" cy="2543068"/>
          </a:xfrm>
        </p:grpSpPr>
        <p:sp>
          <p:nvSpPr>
            <p:cNvPr id="66" name="Rectangle à coins arrondis 65"/>
            <p:cNvSpPr/>
            <p:nvPr/>
          </p:nvSpPr>
          <p:spPr>
            <a:xfrm>
              <a:off x="5371081" y="2354054"/>
              <a:ext cx="2227148" cy="1156071"/>
            </a:xfrm>
            <a:prstGeom prst="roundRect">
              <a:avLst/>
            </a:prstGeom>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t>Appel avec effet suspensif devant la SAS du CNO sous</a:t>
              </a:r>
              <a:r>
                <a:rPr lang="fr-FR" sz="1600" b="1" dirty="0"/>
                <a:t> 2 mois </a:t>
              </a:r>
            </a:p>
          </p:txBody>
        </p:sp>
        <p:cxnSp>
          <p:nvCxnSpPr>
            <p:cNvPr id="71" name="Connecteur droit avec flèche 70"/>
            <p:cNvCxnSpPr>
              <a:stCxn id="66" idx="2"/>
              <a:endCxn id="75" idx="0"/>
            </p:cNvCxnSpPr>
            <p:nvPr/>
          </p:nvCxnSpPr>
          <p:spPr>
            <a:xfrm>
              <a:off x="6484655" y="3510125"/>
              <a:ext cx="0" cy="37725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75" name="Rectangle à coins arrondis 74"/>
            <p:cNvSpPr/>
            <p:nvPr/>
          </p:nvSpPr>
          <p:spPr>
            <a:xfrm>
              <a:off x="5371080" y="3887375"/>
              <a:ext cx="2227149" cy="1009747"/>
            </a:xfrm>
            <a:prstGeom prst="roundRect">
              <a:avLst/>
            </a:prstGeom>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t>Saisine du Conseil d’Etat sous</a:t>
              </a:r>
              <a:r>
                <a:rPr lang="fr-FR" sz="1600" b="1" dirty="0"/>
                <a:t> 2 mois </a:t>
              </a:r>
            </a:p>
          </p:txBody>
        </p:sp>
      </p:grpSp>
    </p:spTree>
    <p:extLst>
      <p:ext uri="{BB962C8B-B14F-4D97-AF65-F5344CB8AC3E}">
        <p14:creationId xmlns:p14="http://schemas.microsoft.com/office/powerpoint/2010/main" val="277763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FONDEMENTS JURIDIQUES</a:t>
            </a:r>
          </a:p>
        </p:txBody>
      </p:sp>
      <p:sp>
        <p:nvSpPr>
          <p:cNvPr id="3" name="Espace réservé du contenu 2"/>
          <p:cNvSpPr>
            <a:spLocks noGrp="1"/>
          </p:cNvSpPr>
          <p:nvPr>
            <p:ph sz="quarter" idx="10"/>
          </p:nvPr>
        </p:nvSpPr>
        <p:spPr/>
        <p:txBody>
          <a:bodyPr/>
          <a:lstStyle/>
          <a:p>
            <a:pPr algn="ctr"/>
            <a:r>
              <a:rPr lang="fr-FR" dirty="0"/>
              <a:t>Quelques arguments</a:t>
            </a:r>
          </a:p>
        </p:txBody>
      </p:sp>
      <p:sp>
        <p:nvSpPr>
          <p:cNvPr id="4" name="Espace réservé du contenu 3"/>
          <p:cNvSpPr>
            <a:spLocks noGrp="1"/>
          </p:cNvSpPr>
          <p:nvPr>
            <p:ph sz="quarter" idx="11"/>
          </p:nvPr>
        </p:nvSpPr>
        <p:spPr>
          <a:xfrm>
            <a:off x="1" y="1616620"/>
            <a:ext cx="7946570" cy="3526880"/>
          </a:xfrm>
        </p:spPr>
        <p:txBody>
          <a:bodyPr>
            <a:normAutofit/>
          </a:bodyPr>
          <a:lstStyle/>
          <a:p>
            <a:endParaRPr lang="fr-FR" dirty="0"/>
          </a:p>
          <a:p>
            <a:pPr marL="285750" indent="-285750" algn="just">
              <a:buFont typeface="Wingdings" panose="05000000000000000000" pitchFamily="2" charset="2"/>
              <a:buChar char="Ø"/>
            </a:pPr>
            <a:r>
              <a:rPr lang="fr-FR" sz="1400" b="1" dirty="0"/>
              <a:t>BDK</a:t>
            </a:r>
            <a:r>
              <a:rPr lang="fr-FR" dirty="0"/>
              <a:t> : </a:t>
            </a:r>
            <a:r>
              <a:rPr lang="fr-FR" sz="1300" dirty="0"/>
              <a:t>doit être effectué pour chaque patient mais la CPAM ne peut refuser la prise en charge des actes si absence de BDK : 2</a:t>
            </a:r>
            <a:r>
              <a:rPr lang="fr-FR" sz="1300" baseline="30000" dirty="0"/>
              <a:t>e</a:t>
            </a:r>
            <a:r>
              <a:rPr lang="fr-FR" sz="1300" dirty="0"/>
              <a:t> paragraphe du Titre XIV de la NGAP « </a:t>
            </a:r>
            <a:r>
              <a:rPr lang="fr-FR" sz="1300" i="1" dirty="0"/>
              <a:t>les actes du titre XIV peuvent être pris en charge ou remboursés par les caisses d’Assurance Maladie, lorsqu’ils sont personnellement effectués par un masseur-kinésithérapeute, sous réserve qu’ils aient fait l’objet d’une prescription écrite du médecin</a:t>
            </a:r>
            <a:r>
              <a:rPr lang="fr-FR" sz="1300" dirty="0"/>
              <a:t> »</a:t>
            </a:r>
          </a:p>
          <a:p>
            <a:pPr algn="ctr"/>
            <a:endParaRPr lang="fr-FR" b="1" dirty="0"/>
          </a:p>
          <a:p>
            <a:pPr marL="285750" indent="-285750" algn="just">
              <a:buFont typeface="Wingdings" panose="05000000000000000000" pitchFamily="2" charset="2"/>
              <a:buChar char="Ø"/>
            </a:pPr>
            <a:r>
              <a:rPr lang="fr-FR" sz="1400" b="1" dirty="0" err="1"/>
              <a:t>Décotation</a:t>
            </a:r>
            <a:r>
              <a:rPr lang="fr-FR" sz="1400" b="1" dirty="0"/>
              <a:t> en AMK 6 </a:t>
            </a:r>
            <a:r>
              <a:rPr lang="fr-FR" b="1" dirty="0"/>
              <a:t>: </a:t>
            </a:r>
            <a:r>
              <a:rPr lang="fr-FR" sz="1400" dirty="0"/>
              <a:t>l</a:t>
            </a:r>
            <a:r>
              <a:rPr lang="fr-FR" sz="1300" dirty="0"/>
              <a:t>’article 9 du titre XIV de la NGAP précise que les actes concernant la rééducation de la déambulation du sujet âgé ne sont côtés AMK 8 ou AMK 6 « qu’ </a:t>
            </a:r>
            <a:r>
              <a:rPr lang="fr-FR" sz="1300" i="1" dirty="0"/>
              <a:t>en dehors des cas où il existe une autre pathologie nécessitant une rééducation spécifique</a:t>
            </a:r>
            <a:r>
              <a:rPr lang="fr-FR" sz="1300" dirty="0"/>
              <a:t> ».</a:t>
            </a:r>
          </a:p>
          <a:p>
            <a:pPr algn="just"/>
            <a:r>
              <a:rPr lang="fr-FR" sz="1300" dirty="0"/>
              <a:t>	 la rééducation de la déambulation d’un patient poly pathologique ne rentre pas dans l’article 9 de la </a:t>
            </a:r>
            <a:r>
              <a:rPr lang="fr-FR" sz="1300" dirty="0" smtClean="0"/>
              <a:t>	 NGAP </a:t>
            </a:r>
            <a:r>
              <a:rPr lang="fr-FR" sz="1300" dirty="0"/>
              <a:t>;</a:t>
            </a:r>
          </a:p>
          <a:p>
            <a:pPr algn="just"/>
            <a:r>
              <a:rPr lang="fr-FR" sz="1300" dirty="0"/>
              <a:t>           </a:t>
            </a:r>
            <a:r>
              <a:rPr lang="fr-FR" sz="1300" dirty="0" smtClean="0"/>
              <a:t>aucune </a:t>
            </a:r>
            <a:r>
              <a:rPr lang="fr-FR" sz="1300" dirty="0"/>
              <a:t>norme ne définit l’âge d’un « sujet âgé ».</a:t>
            </a:r>
          </a:p>
          <a:p>
            <a:pPr algn="just"/>
            <a:endParaRPr lang="fr-FR" dirty="0"/>
          </a:p>
          <a:p>
            <a:pPr marL="285750" lvl="0" indent="-285750" algn="just">
              <a:buFont typeface="Wingdings" panose="05000000000000000000" pitchFamily="2" charset="2"/>
              <a:buChar char="Ø"/>
            </a:pPr>
            <a:r>
              <a:rPr lang="fr-FR" sz="1400" b="1" dirty="0">
                <a:solidFill>
                  <a:srgbClr val="F79646">
                    <a:lumMod val="75000"/>
                  </a:srgbClr>
                </a:solidFill>
              </a:rPr>
              <a:t>Actes à domicile non prescrits : </a:t>
            </a:r>
            <a:r>
              <a:rPr lang="fr-FR" sz="1300" dirty="0"/>
              <a:t>le préambule du titre XIV de la NGAP confie au praticien de définir, au regard du BDK, le protocole de soins et notamment le « choix des actes et des techniques, nombre et rythme des séances, lieu de traitement ». Ainsi, sauf si le prescripteur a indiqué que les actes doivent se réaliser au cabinet, seul le BDK ou un contrôle médical peut estimer le lieu du traitement le plus approprié.</a:t>
            </a:r>
          </a:p>
        </p:txBody>
      </p:sp>
      <p:sp>
        <p:nvSpPr>
          <p:cNvPr id="7" name="Flèche droite 6"/>
          <p:cNvSpPr/>
          <p:nvPr/>
        </p:nvSpPr>
        <p:spPr>
          <a:xfrm>
            <a:off x="396901" y="3775154"/>
            <a:ext cx="150829" cy="10064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Flèche droite 8"/>
          <p:cNvSpPr/>
          <p:nvPr/>
        </p:nvSpPr>
        <p:spPr>
          <a:xfrm>
            <a:off x="396901" y="3403626"/>
            <a:ext cx="150829" cy="10064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268966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FONDEMENTS JURIDIQUES</a:t>
            </a:r>
          </a:p>
        </p:txBody>
      </p:sp>
      <p:sp>
        <p:nvSpPr>
          <p:cNvPr id="3" name="Espace réservé du contenu 2"/>
          <p:cNvSpPr>
            <a:spLocks noGrp="1"/>
          </p:cNvSpPr>
          <p:nvPr>
            <p:ph sz="quarter" idx="10"/>
          </p:nvPr>
        </p:nvSpPr>
        <p:spPr/>
        <p:txBody>
          <a:bodyPr/>
          <a:lstStyle/>
          <a:p>
            <a:pPr algn="ctr"/>
            <a:r>
              <a:rPr lang="fr-FR" dirty="0"/>
              <a:t>Quelques arguments</a:t>
            </a:r>
          </a:p>
        </p:txBody>
      </p:sp>
      <p:sp>
        <p:nvSpPr>
          <p:cNvPr id="4" name="Espace réservé du contenu 3"/>
          <p:cNvSpPr>
            <a:spLocks noGrp="1"/>
          </p:cNvSpPr>
          <p:nvPr>
            <p:ph sz="quarter" idx="11"/>
          </p:nvPr>
        </p:nvSpPr>
        <p:spPr>
          <a:xfrm>
            <a:off x="1" y="1616620"/>
            <a:ext cx="7946570" cy="3526880"/>
          </a:xfrm>
        </p:spPr>
        <p:txBody>
          <a:bodyPr>
            <a:normAutofit/>
          </a:bodyPr>
          <a:lstStyle/>
          <a:p>
            <a:pPr marL="285750" lvl="0" indent="-285750" algn="just">
              <a:buFont typeface="Wingdings" panose="05000000000000000000" pitchFamily="2" charset="2"/>
              <a:buChar char="Ø"/>
            </a:pPr>
            <a:endParaRPr lang="fr-FR" sz="1400" b="1" dirty="0" smtClean="0">
              <a:solidFill>
                <a:srgbClr val="F79646">
                  <a:lumMod val="75000"/>
                </a:srgbClr>
              </a:solidFill>
            </a:endParaRPr>
          </a:p>
          <a:p>
            <a:pPr marL="285750" lvl="0" indent="-285750" algn="just">
              <a:buFont typeface="Wingdings" panose="05000000000000000000" pitchFamily="2" charset="2"/>
              <a:buChar char="Ø"/>
            </a:pPr>
            <a:r>
              <a:rPr lang="fr-FR" sz="1400" b="1" dirty="0" smtClean="0">
                <a:solidFill>
                  <a:srgbClr val="F79646">
                    <a:lumMod val="75000"/>
                  </a:srgbClr>
                </a:solidFill>
              </a:rPr>
              <a:t>Indus </a:t>
            </a:r>
            <a:r>
              <a:rPr lang="fr-FR" sz="1400" b="1" dirty="0">
                <a:solidFill>
                  <a:srgbClr val="F79646">
                    <a:lumMod val="75000"/>
                  </a:srgbClr>
                </a:solidFill>
              </a:rPr>
              <a:t>pour durée de prescription dépassée :</a:t>
            </a:r>
            <a:r>
              <a:rPr lang="fr-FR" dirty="0">
                <a:solidFill>
                  <a:srgbClr val="F79646">
                    <a:lumMod val="75000"/>
                  </a:srgbClr>
                </a:solidFill>
              </a:rPr>
              <a:t> </a:t>
            </a:r>
            <a:r>
              <a:rPr lang="fr-FR" sz="1300" dirty="0">
                <a:solidFill>
                  <a:srgbClr val="F79646">
                    <a:lumMod val="75000"/>
                  </a:srgbClr>
                </a:solidFill>
              </a:rPr>
              <a:t>lorsqu’une prescription est non quantitative et fixe une durée (séances pour 3 mois, par exemple), la durée court à compter de la date de la première séance et non à partir de la date de prescription.</a:t>
            </a:r>
          </a:p>
          <a:p>
            <a:pPr marL="171450" indent="-171450">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sz="1400" b="1" dirty="0">
                <a:solidFill>
                  <a:srgbClr val="F79646">
                    <a:lumMod val="75000"/>
                  </a:srgbClr>
                </a:solidFill>
              </a:rPr>
              <a:t>Requalification de la prescription :</a:t>
            </a:r>
            <a:r>
              <a:rPr lang="fr-FR" dirty="0">
                <a:solidFill>
                  <a:srgbClr val="F79646">
                    <a:lumMod val="75000"/>
                  </a:srgbClr>
                </a:solidFill>
              </a:rPr>
              <a:t> </a:t>
            </a:r>
            <a:r>
              <a:rPr lang="fr-FR" sz="1300" dirty="0">
                <a:solidFill>
                  <a:srgbClr val="F79646">
                    <a:lumMod val="75000"/>
                  </a:srgbClr>
                </a:solidFill>
              </a:rPr>
              <a:t>seul un contrôle médical peut déduire d’une prescription la pathologie traitée. Ainsi, un indus administratif ne peut, sans avis médical, modifier la cotation appliquée par le praticien. Par exemple, une prescription intitulée « kinésithérapie des 4 membres et de la marche » peut tout autant concerner un patient parkinsonien (AMK10) qu’une rééducation de la déambulation dans le cadre du maintien de l‘autonomie (AMK6). Seul un avis médical peut déterminer si l’indication médicale portait sur </a:t>
            </a:r>
            <a:r>
              <a:rPr lang="fr-FR" sz="1300" dirty="0" smtClean="0">
                <a:solidFill>
                  <a:srgbClr val="F79646">
                    <a:lumMod val="75000"/>
                  </a:srgbClr>
                </a:solidFill>
              </a:rPr>
              <a:t>telle </a:t>
            </a:r>
            <a:r>
              <a:rPr lang="fr-FR" sz="1300" dirty="0">
                <a:solidFill>
                  <a:srgbClr val="F79646">
                    <a:lumMod val="75000"/>
                  </a:srgbClr>
                </a:solidFill>
              </a:rPr>
              <a:t>ou </a:t>
            </a:r>
            <a:r>
              <a:rPr lang="fr-FR" sz="1300" dirty="0" smtClean="0">
                <a:solidFill>
                  <a:srgbClr val="F79646">
                    <a:lumMod val="75000"/>
                  </a:srgbClr>
                </a:solidFill>
              </a:rPr>
              <a:t>telle </a:t>
            </a:r>
            <a:r>
              <a:rPr lang="fr-FR" sz="1300" dirty="0">
                <a:solidFill>
                  <a:srgbClr val="F79646">
                    <a:lumMod val="75000"/>
                  </a:srgbClr>
                </a:solidFill>
              </a:rPr>
              <a:t>pathologie ou situation définie dans la </a:t>
            </a:r>
            <a:r>
              <a:rPr lang="fr-FR" sz="1300" dirty="0" smtClean="0">
                <a:solidFill>
                  <a:srgbClr val="F79646">
                    <a:lumMod val="75000"/>
                  </a:srgbClr>
                </a:solidFill>
              </a:rPr>
              <a:t>NGAP.</a:t>
            </a:r>
            <a:endParaRPr lang="fr-FR" sz="1300" b="1" dirty="0"/>
          </a:p>
          <a:p>
            <a:pPr marL="285750" indent="-285750" algn="just">
              <a:buFont typeface="Wingdings" panose="05000000000000000000" pitchFamily="2" charset="2"/>
              <a:buChar char="Ø"/>
            </a:pPr>
            <a:endParaRPr lang="fr-FR" sz="1300" b="1" dirty="0"/>
          </a:p>
          <a:p>
            <a:pPr marL="285750" indent="-285750" algn="just">
              <a:buFont typeface="Wingdings" panose="05000000000000000000" pitchFamily="2" charset="2"/>
              <a:buChar char="Ø"/>
            </a:pPr>
            <a:r>
              <a:rPr lang="fr-FR" sz="1400" b="1" dirty="0" smtClean="0"/>
              <a:t>Prescription </a:t>
            </a:r>
            <a:r>
              <a:rPr lang="fr-FR" sz="1400" b="1" dirty="0"/>
              <a:t>de 3 ans </a:t>
            </a:r>
            <a:r>
              <a:rPr lang="fr-FR" sz="1300" dirty="0"/>
              <a:t>à compter de la date de paiement de la prestation contestée (article L. 133-4 CSS) : les indus ne peuvent donc pas </a:t>
            </a:r>
            <a:r>
              <a:rPr lang="fr-FR" sz="1300" dirty="0" smtClean="0"/>
              <a:t>concerner </a:t>
            </a:r>
            <a:r>
              <a:rPr lang="fr-FR" sz="1300" dirty="0"/>
              <a:t>des actes réglés il y a plus de 3 ans à compter de la date de la 1</a:t>
            </a:r>
            <a:r>
              <a:rPr lang="fr-FR" sz="1300" baseline="30000" dirty="0"/>
              <a:t>ère</a:t>
            </a:r>
            <a:r>
              <a:rPr lang="fr-FR" sz="1300" dirty="0"/>
              <a:t> notification </a:t>
            </a:r>
            <a:r>
              <a:rPr lang="fr-FR" sz="1300" dirty="0" smtClean="0"/>
              <a:t>d’indus.</a:t>
            </a:r>
          </a:p>
          <a:p>
            <a:pPr marL="285750" indent="-285750" algn="just">
              <a:buFont typeface="Wingdings" panose="05000000000000000000" pitchFamily="2" charset="2"/>
              <a:buChar char="Ø"/>
            </a:pPr>
            <a:endParaRPr lang="fr-FR" sz="1300" b="1" dirty="0" smtClean="0"/>
          </a:p>
          <a:p>
            <a:pPr marL="285750" indent="-285750" algn="just">
              <a:buFont typeface="Wingdings" panose="05000000000000000000" pitchFamily="2" charset="2"/>
              <a:buChar char="Ø"/>
            </a:pPr>
            <a:r>
              <a:rPr lang="fr-FR" sz="1400" b="1" dirty="0" smtClean="0"/>
              <a:t>Fraude</a:t>
            </a:r>
            <a:r>
              <a:rPr lang="fr-FR" dirty="0" smtClean="0"/>
              <a:t> </a:t>
            </a:r>
            <a:r>
              <a:rPr lang="fr-FR" dirty="0"/>
              <a:t>: </a:t>
            </a:r>
            <a:r>
              <a:rPr lang="fr-FR" sz="1300" dirty="0"/>
              <a:t>Prescription de 5 ans mais la CPAM doit prouver le </a:t>
            </a:r>
            <a:r>
              <a:rPr lang="fr-FR" sz="1300" b="1" dirty="0"/>
              <a:t>caractère intentionnel.</a:t>
            </a:r>
            <a:endParaRPr lang="fr-FR" sz="1300" dirty="0"/>
          </a:p>
        </p:txBody>
      </p:sp>
    </p:spTree>
    <p:extLst>
      <p:ext uri="{BB962C8B-B14F-4D97-AF65-F5344CB8AC3E}">
        <p14:creationId xmlns:p14="http://schemas.microsoft.com/office/powerpoint/2010/main" val="2554032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FONDEMENTS JURIDIQUES</a:t>
            </a:r>
          </a:p>
        </p:txBody>
      </p:sp>
      <p:sp>
        <p:nvSpPr>
          <p:cNvPr id="3" name="Espace réservé du contenu 2"/>
          <p:cNvSpPr>
            <a:spLocks noGrp="1"/>
          </p:cNvSpPr>
          <p:nvPr>
            <p:ph sz="quarter" idx="10"/>
          </p:nvPr>
        </p:nvSpPr>
        <p:spPr/>
        <p:txBody>
          <a:bodyPr/>
          <a:lstStyle/>
          <a:p>
            <a:pPr algn="ctr"/>
            <a:r>
              <a:rPr lang="fr-FR" dirty="0"/>
              <a:t>Comment rédiger mes observations ?</a:t>
            </a:r>
          </a:p>
        </p:txBody>
      </p:sp>
      <p:sp>
        <p:nvSpPr>
          <p:cNvPr id="4" name="Espace réservé du contenu 3"/>
          <p:cNvSpPr>
            <a:spLocks noGrp="1"/>
          </p:cNvSpPr>
          <p:nvPr>
            <p:ph sz="quarter" idx="11"/>
          </p:nvPr>
        </p:nvSpPr>
        <p:spPr>
          <a:xfrm>
            <a:off x="1" y="1616620"/>
            <a:ext cx="7946570" cy="3526880"/>
          </a:xfrm>
        </p:spPr>
        <p:txBody>
          <a:bodyPr/>
          <a:lstStyle/>
          <a:p>
            <a:pPr algn="just">
              <a:tabLst>
                <a:tab pos="1431925" algn="l"/>
              </a:tabLst>
            </a:pPr>
            <a:r>
              <a:rPr lang="fr-FR" sz="1400" dirty="0"/>
              <a:t>Être </a:t>
            </a:r>
            <a:r>
              <a:rPr lang="fr-FR" sz="1400" b="1" dirty="0"/>
              <a:t>factuel  : </a:t>
            </a:r>
          </a:p>
          <a:p>
            <a:pPr algn="just">
              <a:tabLst>
                <a:tab pos="1431925" algn="l"/>
              </a:tabLst>
            </a:pPr>
            <a:r>
              <a:rPr lang="fr-FR" sz="1400" b="1" dirty="0"/>
              <a:t>	</a:t>
            </a:r>
            <a:r>
              <a:rPr lang="fr-FR" sz="1400" dirty="0"/>
              <a:t>reprendre les griefs retenus par la CPAM et inscrire en dessous l’argumentaire : </a:t>
            </a:r>
          </a:p>
          <a:p>
            <a:pPr marL="720000" lvl="1" indent="0" algn="just" defTabSz="447675">
              <a:spcBef>
                <a:spcPts val="200"/>
              </a:spcBef>
              <a:buNone/>
              <a:tabLst>
                <a:tab pos="1431925" algn="l"/>
              </a:tabLst>
            </a:pPr>
            <a:r>
              <a:rPr lang="fr-FR" sz="1200" dirty="0">
                <a:solidFill>
                  <a:schemeClr val="accent6">
                    <a:lumMod val="75000"/>
                  </a:schemeClr>
                </a:solidFill>
                <a:latin typeface="Conduit ITC Medium"/>
                <a:cs typeface="Conduit ITC Medium"/>
              </a:rPr>
              <a:t>Exemple : Observations sur le grief </a:t>
            </a:r>
            <a:r>
              <a:rPr lang="fr-FR" sz="1200" u="sng" dirty="0">
                <a:solidFill>
                  <a:schemeClr val="accent6">
                    <a:lumMod val="75000"/>
                  </a:schemeClr>
                </a:solidFill>
                <a:latin typeface="Conduit ITC Medium"/>
                <a:cs typeface="Conduit ITC Medium"/>
              </a:rPr>
              <a:t>contenu dans le dossier ne permettant pas de valider la cotation </a:t>
            </a:r>
            <a:r>
              <a:rPr lang="fr-FR" sz="1200" dirty="0">
                <a:solidFill>
                  <a:schemeClr val="accent6">
                    <a:lumMod val="75000"/>
                  </a:schemeClr>
                </a:solidFill>
                <a:latin typeface="Conduit ITC Medium"/>
                <a:cs typeface="Conduit ITC Medium"/>
              </a:rPr>
              <a:t>:</a:t>
            </a:r>
          </a:p>
          <a:p>
            <a:pPr marL="720000" lvl="1" indent="0" algn="just" defTabSz="447675">
              <a:spcBef>
                <a:spcPts val="200"/>
              </a:spcBef>
              <a:buNone/>
              <a:tabLst>
                <a:tab pos="1431925" algn="l"/>
              </a:tabLst>
            </a:pPr>
            <a:r>
              <a:rPr lang="fr-FR" sz="1200" dirty="0">
                <a:solidFill>
                  <a:schemeClr val="accent6">
                    <a:lumMod val="75000"/>
                  </a:schemeClr>
                </a:solidFill>
                <a:latin typeface="Conduit ITC Medium"/>
                <a:cs typeface="Conduit ITC Medium"/>
              </a:rPr>
              <a:t>« (…) </a:t>
            </a:r>
            <a:r>
              <a:rPr lang="fr-FR" sz="1200" i="1" dirty="0">
                <a:solidFill>
                  <a:schemeClr val="accent6">
                    <a:lumMod val="75000"/>
                  </a:schemeClr>
                </a:solidFill>
                <a:latin typeface="Conduit ITC Medium"/>
                <a:cs typeface="Conduit ITC Medium"/>
              </a:rPr>
              <a:t>ainsi, dès lors que pour ces actes une ordonnance prescrivant des séances de </a:t>
            </a:r>
            <a:r>
              <a:rPr lang="fr-FR" sz="1200" i="1" dirty="0" err="1" smtClean="0">
                <a:solidFill>
                  <a:schemeClr val="accent6">
                    <a:lumMod val="75000"/>
                  </a:schemeClr>
                </a:solidFill>
                <a:latin typeface="Conduit ITC Medium"/>
                <a:cs typeface="Conduit ITC Medium"/>
              </a:rPr>
              <a:t>masso</a:t>
            </a:r>
            <a:r>
              <a:rPr lang="fr-FR" sz="1200" i="1" smtClean="0">
                <a:solidFill>
                  <a:schemeClr val="accent6">
                    <a:lumMod val="75000"/>
                  </a:schemeClr>
                </a:solidFill>
                <a:latin typeface="Conduit ITC Medium"/>
                <a:cs typeface="Conduit ITC Medium"/>
              </a:rPr>
              <a:t> -</a:t>
            </a:r>
            <a:r>
              <a:rPr lang="fr-FR" sz="1200" i="1" dirty="0">
                <a:solidFill>
                  <a:schemeClr val="accent6">
                    <a:lumMod val="75000"/>
                  </a:schemeClr>
                </a:solidFill>
                <a:latin typeface="Conduit ITC Medium"/>
                <a:cs typeface="Conduit ITC Medium"/>
              </a:rPr>
              <a:t>kinésithérapie et une feuille de soins vous ont été transmises, il vous appartient d’en assurer le paiement puisque la production d’un BDK n’est pas une condition de prise en charge des actes effectués par un masseur-kinésithérapeute ».</a:t>
            </a:r>
          </a:p>
          <a:p>
            <a:pPr marL="720000" lvl="1" indent="0" algn="just" defTabSz="447675">
              <a:spcBef>
                <a:spcPts val="200"/>
              </a:spcBef>
              <a:buNone/>
              <a:tabLst>
                <a:tab pos="1431925" algn="l"/>
              </a:tabLst>
            </a:pPr>
            <a:endParaRPr lang="fr-FR" sz="1200" i="1" dirty="0">
              <a:solidFill>
                <a:schemeClr val="accent6">
                  <a:lumMod val="75000"/>
                </a:schemeClr>
              </a:solidFill>
              <a:latin typeface="Conduit ITC Medium"/>
              <a:cs typeface="Conduit ITC Medium"/>
            </a:endParaRPr>
          </a:p>
          <a:p>
            <a:pPr lvl="1" indent="0" algn="just">
              <a:buNone/>
              <a:tabLst>
                <a:tab pos="1431925" algn="l"/>
              </a:tabLst>
            </a:pPr>
            <a:r>
              <a:rPr lang="fr-FR" sz="1400" dirty="0">
                <a:solidFill>
                  <a:schemeClr val="accent6">
                    <a:lumMod val="75000"/>
                  </a:schemeClr>
                </a:solidFill>
                <a:latin typeface="Conduit ITC Medium"/>
                <a:cs typeface="Conduit ITC Medium"/>
              </a:rPr>
              <a:t>	reconnaître une erreur involontaire de cotation :</a:t>
            </a:r>
          </a:p>
          <a:p>
            <a:pPr marL="720000" lvl="1" indent="0" algn="just" defTabSz="447675">
              <a:spcBef>
                <a:spcPts val="200"/>
              </a:spcBef>
              <a:buNone/>
              <a:tabLst>
                <a:tab pos="895350" algn="l"/>
              </a:tabLst>
            </a:pPr>
            <a:r>
              <a:rPr lang="fr-FR" sz="1200" dirty="0">
                <a:solidFill>
                  <a:schemeClr val="accent6">
                    <a:lumMod val="75000"/>
                  </a:schemeClr>
                </a:solidFill>
                <a:latin typeface="Conduit ITC Medium"/>
                <a:cs typeface="Conduit ITC Medium"/>
              </a:rPr>
              <a:t>Exemple : Observations sur les différents griefs de </a:t>
            </a:r>
            <a:r>
              <a:rPr lang="fr-FR" sz="1200" u="sng" dirty="0">
                <a:solidFill>
                  <a:schemeClr val="accent6">
                    <a:lumMod val="75000"/>
                  </a:schemeClr>
                </a:solidFill>
                <a:latin typeface="Conduit ITC Medium"/>
                <a:cs typeface="Conduit ITC Medium"/>
              </a:rPr>
              <a:t>cotations non-conformes à la règlementation entraînant des surfacturations</a:t>
            </a:r>
            <a:r>
              <a:rPr lang="fr-FR" sz="1200" dirty="0">
                <a:solidFill>
                  <a:schemeClr val="accent6">
                    <a:lumMod val="75000"/>
                  </a:schemeClr>
                </a:solidFill>
                <a:latin typeface="Conduit ITC Medium"/>
                <a:cs typeface="Conduit ITC Medium"/>
              </a:rPr>
              <a:t> :</a:t>
            </a:r>
          </a:p>
          <a:p>
            <a:pPr marL="720000" lvl="1" indent="0" algn="just" defTabSz="447675">
              <a:spcBef>
                <a:spcPts val="200"/>
              </a:spcBef>
              <a:buNone/>
              <a:tabLst>
                <a:tab pos="895350" algn="l"/>
              </a:tabLst>
            </a:pPr>
            <a:r>
              <a:rPr lang="fr-FR" sz="1200" i="1" dirty="0">
                <a:solidFill>
                  <a:schemeClr val="accent6">
                    <a:lumMod val="75000"/>
                  </a:schemeClr>
                </a:solidFill>
                <a:latin typeface="Conduit ITC Medium"/>
                <a:cs typeface="Conduit ITC Medium"/>
              </a:rPr>
              <a:t> « Je vous informe que ces erreurs sont involontaires et dues à une mauvaise connaissance des différents articles de la NGAP régissant mon activité. Je vous remercie de ces précisions dont je tiendrai compte à l’avenir »</a:t>
            </a:r>
          </a:p>
          <a:p>
            <a:pPr lvl="1" indent="0" algn="just">
              <a:buNone/>
            </a:pPr>
            <a:endParaRPr lang="fr-FR" sz="1400" dirty="0">
              <a:solidFill>
                <a:schemeClr val="accent6">
                  <a:lumMod val="75000"/>
                </a:schemeClr>
              </a:solidFill>
              <a:latin typeface="Conduit ITC Medium"/>
              <a:cs typeface="Conduit ITC Medium"/>
            </a:endParaRPr>
          </a:p>
          <a:p>
            <a:pPr marL="263525" lvl="1" indent="0" algn="just">
              <a:buNone/>
            </a:pPr>
            <a:r>
              <a:rPr lang="fr-FR" sz="1400" dirty="0">
                <a:solidFill>
                  <a:schemeClr val="accent6">
                    <a:lumMod val="75000"/>
                  </a:schemeClr>
                </a:solidFill>
                <a:latin typeface="Conduit ITC Medium"/>
                <a:cs typeface="Conduit ITC Medium"/>
              </a:rPr>
              <a:t> Ne pas (trop) faire l’éloge de son exercice « </a:t>
            </a:r>
            <a:r>
              <a:rPr lang="fr-FR" sz="1400" i="1" dirty="0">
                <a:solidFill>
                  <a:schemeClr val="accent6">
                    <a:lumMod val="75000"/>
                  </a:schemeClr>
                </a:solidFill>
                <a:latin typeface="Conduit ITC Medium"/>
                <a:cs typeface="Conduit ITC Medium"/>
              </a:rPr>
              <a:t>Je prends tous mes patients au moins 45’</a:t>
            </a:r>
            <a:r>
              <a:rPr lang="fr-FR" sz="1400" dirty="0">
                <a:solidFill>
                  <a:schemeClr val="accent6">
                    <a:lumMod val="75000"/>
                  </a:schemeClr>
                </a:solidFill>
                <a:latin typeface="Conduit ITC Medium"/>
                <a:cs typeface="Conduit ITC Medium"/>
              </a:rPr>
              <a:t> », etc…</a:t>
            </a:r>
          </a:p>
          <a:p>
            <a:pPr lvl="1" indent="0" algn="just">
              <a:buNone/>
            </a:pPr>
            <a:endParaRPr lang="fr-FR" sz="1400" dirty="0">
              <a:solidFill>
                <a:schemeClr val="accent6">
                  <a:lumMod val="75000"/>
                </a:schemeClr>
              </a:solidFill>
              <a:latin typeface="Conduit ITC Medium"/>
              <a:cs typeface="Conduit ITC Medium"/>
            </a:endParaRPr>
          </a:p>
          <a:p>
            <a:pPr lvl="1" indent="0" algn="just">
              <a:buNone/>
            </a:pPr>
            <a:endParaRPr lang="fr-FR" sz="1200" i="1" dirty="0">
              <a:solidFill>
                <a:schemeClr val="accent6">
                  <a:lumMod val="75000"/>
                </a:schemeClr>
              </a:solidFill>
              <a:latin typeface="Conduit ITC Medium"/>
              <a:cs typeface="Conduit ITC Medium"/>
            </a:endParaRPr>
          </a:p>
        </p:txBody>
      </p:sp>
      <p:sp>
        <p:nvSpPr>
          <p:cNvPr id="7" name="Flèche droite 6"/>
          <p:cNvSpPr/>
          <p:nvPr/>
        </p:nvSpPr>
        <p:spPr>
          <a:xfrm>
            <a:off x="1286577" y="1903976"/>
            <a:ext cx="150829" cy="754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Flèche droite 8"/>
          <p:cNvSpPr/>
          <p:nvPr/>
        </p:nvSpPr>
        <p:spPr>
          <a:xfrm>
            <a:off x="1286576" y="3342353"/>
            <a:ext cx="150829" cy="754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riangle isocèle 10"/>
          <p:cNvSpPr/>
          <p:nvPr/>
        </p:nvSpPr>
        <p:spPr>
          <a:xfrm>
            <a:off x="3270" y="4562573"/>
            <a:ext cx="352440" cy="386499"/>
          </a:xfrm>
          <a:prstGeom prst="triangl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p:cNvSpPr txBox="1"/>
          <p:nvPr/>
        </p:nvSpPr>
        <p:spPr>
          <a:xfrm>
            <a:off x="0" y="4656702"/>
            <a:ext cx="321955" cy="381830"/>
          </a:xfrm>
          <a:prstGeom prst="rect">
            <a:avLst/>
          </a:prstGeom>
          <a:noFill/>
        </p:spPr>
        <p:txBody>
          <a:bodyPr wrap="square" rtlCol="0">
            <a:spAutoFit/>
          </a:bodyPr>
          <a:lstStyle/>
          <a:p>
            <a:r>
              <a:rPr lang="fr-FR" dirty="0"/>
              <a:t> !</a:t>
            </a:r>
          </a:p>
        </p:txBody>
      </p:sp>
    </p:spTree>
    <p:extLst>
      <p:ext uri="{BB962C8B-B14F-4D97-AF65-F5344CB8AC3E}">
        <p14:creationId xmlns:p14="http://schemas.microsoft.com/office/powerpoint/2010/main" val="2466552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FONDEMENTS JURIDIQUES</a:t>
            </a:r>
          </a:p>
        </p:txBody>
      </p:sp>
      <p:sp>
        <p:nvSpPr>
          <p:cNvPr id="3" name="Espace réservé du contenu 2"/>
          <p:cNvSpPr>
            <a:spLocks noGrp="1"/>
          </p:cNvSpPr>
          <p:nvPr>
            <p:ph sz="quarter" idx="10"/>
          </p:nvPr>
        </p:nvSpPr>
        <p:spPr/>
        <p:txBody>
          <a:bodyPr/>
          <a:lstStyle/>
          <a:p>
            <a:pPr algn="ctr"/>
            <a:r>
              <a:rPr lang="fr-FR" dirty="0"/>
              <a:t>LRAR de saisine du TASS </a:t>
            </a:r>
          </a:p>
        </p:txBody>
      </p:sp>
      <p:sp>
        <p:nvSpPr>
          <p:cNvPr id="4" name="Espace réservé du contenu 3"/>
          <p:cNvSpPr>
            <a:spLocks noGrp="1"/>
          </p:cNvSpPr>
          <p:nvPr>
            <p:ph sz="quarter" idx="11"/>
          </p:nvPr>
        </p:nvSpPr>
        <p:spPr>
          <a:xfrm>
            <a:off x="1" y="1616620"/>
            <a:ext cx="7946570" cy="3526880"/>
          </a:xfrm>
        </p:spPr>
        <p:txBody>
          <a:bodyPr>
            <a:normAutofit/>
          </a:bodyPr>
          <a:lstStyle/>
          <a:p>
            <a:endParaRPr lang="fr-FR" dirty="0"/>
          </a:p>
          <a:p>
            <a:pPr lvl="1" indent="0" algn="just">
              <a:buNone/>
            </a:pPr>
            <a:endParaRPr lang="fr-FR" sz="1400" dirty="0">
              <a:solidFill>
                <a:schemeClr val="accent6">
                  <a:lumMod val="75000"/>
                </a:schemeClr>
              </a:solidFill>
              <a:latin typeface="Conduit ITC Medium"/>
              <a:cs typeface="Conduit ITC Medium"/>
            </a:endParaRPr>
          </a:p>
          <a:p>
            <a:pPr lvl="1" indent="0" algn="just">
              <a:buNone/>
            </a:pPr>
            <a:endParaRPr lang="fr-FR" sz="1400" dirty="0">
              <a:solidFill>
                <a:schemeClr val="accent6">
                  <a:lumMod val="75000"/>
                </a:schemeClr>
              </a:solidFill>
              <a:latin typeface="Conduit ITC Medium"/>
              <a:cs typeface="Conduit ITC Medium"/>
            </a:endParaRPr>
          </a:p>
          <a:p>
            <a:pPr lvl="1" indent="0" algn="just">
              <a:buNone/>
            </a:pPr>
            <a:endParaRPr lang="fr-FR" sz="1400" dirty="0">
              <a:solidFill>
                <a:schemeClr val="accent6">
                  <a:lumMod val="75000"/>
                </a:schemeClr>
              </a:solidFill>
              <a:latin typeface="Conduit ITC Medium"/>
              <a:cs typeface="Conduit ITC Medium"/>
            </a:endParaRPr>
          </a:p>
          <a:p>
            <a:pPr lvl="1" indent="0" algn="just">
              <a:buNone/>
            </a:pPr>
            <a:endParaRPr lang="fr-FR" sz="1200" i="1" dirty="0">
              <a:solidFill>
                <a:schemeClr val="accent6">
                  <a:lumMod val="75000"/>
                </a:schemeClr>
              </a:solidFill>
              <a:latin typeface="Conduit ITC Medium"/>
              <a:cs typeface="Conduit ITC Medium"/>
            </a:endParaRPr>
          </a:p>
        </p:txBody>
      </p:sp>
      <p:graphicFrame>
        <p:nvGraphicFramePr>
          <p:cNvPr id="5" name="Tableau 4"/>
          <p:cNvGraphicFramePr>
            <a:graphicFrameLocks noGrp="1"/>
          </p:cNvGraphicFramePr>
          <p:nvPr>
            <p:extLst>
              <p:ext uri="{D42A27DB-BD31-4B8C-83A1-F6EECF244321}">
                <p14:modId xmlns:p14="http://schemas.microsoft.com/office/powerpoint/2010/main" val="2559318701"/>
              </p:ext>
            </p:extLst>
          </p:nvPr>
        </p:nvGraphicFramePr>
        <p:xfrm>
          <a:off x="1" y="1527160"/>
          <a:ext cx="7946570" cy="3616341"/>
        </p:xfrm>
        <a:graphic>
          <a:graphicData uri="http://schemas.openxmlformats.org/drawingml/2006/table">
            <a:tbl>
              <a:tblPr firstRow="1" bandRow="1">
                <a:tableStyleId>{5C22544A-7EE6-4342-B048-85BDC9FD1C3A}</a:tableStyleId>
              </a:tblPr>
              <a:tblGrid>
                <a:gridCol w="3995056">
                  <a:extLst>
                    <a:ext uri="{9D8B030D-6E8A-4147-A177-3AD203B41FA5}">
                      <a16:colId xmlns:a16="http://schemas.microsoft.com/office/drawing/2014/main" xmlns="" val="20000"/>
                    </a:ext>
                  </a:extLst>
                </a:gridCol>
                <a:gridCol w="3951514">
                  <a:extLst>
                    <a:ext uri="{9D8B030D-6E8A-4147-A177-3AD203B41FA5}">
                      <a16:colId xmlns:a16="http://schemas.microsoft.com/office/drawing/2014/main" xmlns="" val="20001"/>
                    </a:ext>
                  </a:extLst>
                </a:gridCol>
              </a:tblGrid>
              <a:tr h="3616341">
                <a:tc>
                  <a:txBody>
                    <a:bodyPr/>
                    <a:lstStyle/>
                    <a:p>
                      <a:r>
                        <a:rPr lang="fr-FR" sz="1200" b="1" kern="1200" dirty="0">
                          <a:solidFill>
                            <a:schemeClr val="tx1"/>
                          </a:solidFill>
                          <a:effectLst/>
                          <a:latin typeface="+mn-lt"/>
                          <a:ea typeface="+mn-ea"/>
                          <a:cs typeface="+mn-cs"/>
                        </a:rPr>
                        <a:t>Coordonnées du MK</a:t>
                      </a:r>
                    </a:p>
                    <a:p>
                      <a:r>
                        <a:rPr lang="fr-FR" sz="1200" b="1" kern="1200" dirty="0">
                          <a:solidFill>
                            <a:schemeClr val="tx1"/>
                          </a:solidFill>
                          <a:effectLst/>
                          <a:latin typeface="+mn-lt"/>
                          <a:ea typeface="+mn-ea"/>
                          <a:cs typeface="+mn-cs"/>
                        </a:rPr>
                        <a:t>N° RPPS</a:t>
                      </a:r>
                    </a:p>
                    <a:p>
                      <a:pPr algn="r"/>
                      <a:r>
                        <a:rPr lang="fr-FR" sz="1200" b="1" kern="1200" dirty="0">
                          <a:solidFill>
                            <a:schemeClr val="tx1"/>
                          </a:solidFill>
                          <a:effectLst/>
                          <a:latin typeface="+mn-lt"/>
                          <a:ea typeface="+mn-ea"/>
                          <a:cs typeface="+mn-cs"/>
                        </a:rPr>
                        <a:t>Le Président du TASS</a:t>
                      </a:r>
                    </a:p>
                    <a:p>
                      <a:pPr algn="r"/>
                      <a:r>
                        <a:rPr lang="fr-FR" sz="1200" b="1" kern="1200" dirty="0">
                          <a:solidFill>
                            <a:schemeClr val="tx1"/>
                          </a:solidFill>
                          <a:effectLst/>
                          <a:latin typeface="+mn-lt"/>
                          <a:ea typeface="+mn-ea"/>
                          <a:cs typeface="+mn-cs"/>
                        </a:rPr>
                        <a:t>Lieu et date</a:t>
                      </a:r>
                    </a:p>
                    <a:p>
                      <a:pPr algn="just"/>
                      <a:r>
                        <a:rPr lang="fr-FR" sz="1200" b="1" u="sng" kern="1200" dirty="0">
                          <a:solidFill>
                            <a:schemeClr val="tx1"/>
                          </a:solidFill>
                          <a:effectLst/>
                          <a:latin typeface="+mn-lt"/>
                          <a:ea typeface="+mn-ea"/>
                          <a:cs typeface="+mn-cs"/>
                        </a:rPr>
                        <a:t>Objet</a:t>
                      </a:r>
                      <a:r>
                        <a:rPr lang="fr-FR" sz="1200" b="1" kern="1200" dirty="0">
                          <a:solidFill>
                            <a:schemeClr val="tx1"/>
                          </a:solidFill>
                          <a:effectLst/>
                          <a:latin typeface="+mn-lt"/>
                          <a:ea typeface="+mn-ea"/>
                          <a:cs typeface="+mn-cs"/>
                        </a:rPr>
                        <a:t> : Recours contentieux</a:t>
                      </a:r>
                    </a:p>
                    <a:p>
                      <a:pPr algn="just"/>
                      <a:endParaRPr lang="fr-FR" sz="1200" b="1" kern="1200" dirty="0">
                        <a:solidFill>
                          <a:schemeClr val="tx1"/>
                        </a:solidFill>
                        <a:effectLst/>
                        <a:latin typeface="+mn-lt"/>
                        <a:ea typeface="+mn-ea"/>
                        <a:cs typeface="+mn-cs"/>
                      </a:endParaRPr>
                    </a:p>
                    <a:p>
                      <a:pPr algn="just"/>
                      <a:r>
                        <a:rPr lang="fr-FR" sz="1200" b="1" i="1" kern="1200" dirty="0">
                          <a:solidFill>
                            <a:schemeClr val="tx1"/>
                          </a:solidFill>
                          <a:effectLst/>
                          <a:latin typeface="+mn-lt"/>
                          <a:ea typeface="+mn-ea"/>
                          <a:cs typeface="+mn-cs"/>
                        </a:rPr>
                        <a:t>Madame ou Monsieur le Président</a:t>
                      </a:r>
                      <a:r>
                        <a:rPr lang="fr-FR" sz="1200" b="1" kern="1200" dirty="0">
                          <a:solidFill>
                            <a:schemeClr val="tx1"/>
                          </a:solidFill>
                          <a:effectLst/>
                          <a:latin typeface="+mn-lt"/>
                          <a:ea typeface="+mn-ea"/>
                          <a:cs typeface="+mn-cs"/>
                        </a:rPr>
                        <a:t>, </a:t>
                      </a:r>
                    </a:p>
                    <a:p>
                      <a:pPr algn="just"/>
                      <a:endParaRPr lang="fr-FR" sz="1200" b="1" kern="1200" dirty="0">
                        <a:solidFill>
                          <a:schemeClr val="tx1"/>
                        </a:solidFill>
                        <a:effectLst/>
                        <a:latin typeface="+mn-lt"/>
                        <a:ea typeface="+mn-ea"/>
                        <a:cs typeface="+mn-cs"/>
                      </a:endParaRPr>
                    </a:p>
                    <a:p>
                      <a:pPr algn="just"/>
                      <a:r>
                        <a:rPr lang="fr-FR" sz="1200" b="1" kern="1200" dirty="0">
                          <a:solidFill>
                            <a:schemeClr val="tx1"/>
                          </a:solidFill>
                          <a:effectLst/>
                          <a:latin typeface="+mn-lt"/>
                          <a:ea typeface="+mn-ea"/>
                          <a:cs typeface="+mn-cs"/>
                        </a:rPr>
                        <a:t>La commission de recours amiable (CRA) de … </a:t>
                      </a:r>
                      <a:r>
                        <a:rPr lang="fr-FR" sz="1200" b="1" i="1" kern="1200" dirty="0">
                          <a:solidFill>
                            <a:schemeClr val="tx1"/>
                          </a:solidFill>
                          <a:effectLst/>
                          <a:latin typeface="+mn-lt"/>
                          <a:ea typeface="+mn-ea"/>
                          <a:cs typeface="+mn-cs"/>
                        </a:rPr>
                        <a:t>(indiquer la CPAM) </a:t>
                      </a:r>
                      <a:r>
                        <a:rPr lang="fr-FR" sz="1200" b="1" kern="1200" dirty="0">
                          <a:solidFill>
                            <a:schemeClr val="tx1"/>
                          </a:solidFill>
                          <a:effectLst/>
                          <a:latin typeface="+mn-lt"/>
                          <a:ea typeface="+mn-ea"/>
                          <a:cs typeface="+mn-cs"/>
                        </a:rPr>
                        <a:t>a rejeté, par une décision du …, la réclamation </a:t>
                      </a:r>
                      <a:r>
                        <a:rPr lang="fr-FR" sz="1200" b="1" i="1" kern="1200" dirty="0">
                          <a:solidFill>
                            <a:schemeClr val="tx1"/>
                          </a:solidFill>
                          <a:effectLst/>
                          <a:latin typeface="+mn-lt"/>
                          <a:ea typeface="+mn-ea"/>
                          <a:cs typeface="+mn-cs"/>
                        </a:rPr>
                        <a:t>(ou n’a pas répondu sous un mois, à la réclamation) </a:t>
                      </a:r>
                      <a:r>
                        <a:rPr lang="fr-FR" sz="1200" b="1" kern="1200" dirty="0">
                          <a:solidFill>
                            <a:schemeClr val="tx1"/>
                          </a:solidFill>
                          <a:effectLst/>
                          <a:latin typeface="+mn-lt"/>
                          <a:ea typeface="+mn-ea"/>
                          <a:cs typeface="+mn-cs"/>
                        </a:rPr>
                        <a:t>que j’avais effectuée au sujet de ma demande de prise en charge de … </a:t>
                      </a:r>
                      <a:r>
                        <a:rPr lang="fr-FR" sz="1200" b="1" i="1" kern="1200" dirty="0">
                          <a:solidFill>
                            <a:schemeClr val="tx1"/>
                          </a:solidFill>
                          <a:effectLst/>
                          <a:latin typeface="+mn-lt"/>
                          <a:ea typeface="+mn-ea"/>
                          <a:cs typeface="+mn-cs"/>
                        </a:rPr>
                        <a:t>(indiquer les actes concernés)</a:t>
                      </a:r>
                      <a:r>
                        <a:rPr lang="fr-FR" sz="1200" b="1" kern="1200" dirty="0">
                          <a:solidFill>
                            <a:schemeClr val="tx1"/>
                          </a:solidFill>
                          <a:effectLst/>
                          <a:latin typeface="+mn-lt"/>
                          <a:ea typeface="+mn-ea"/>
                          <a:cs typeface="+mn-cs"/>
                        </a:rPr>
                        <a:t>.</a:t>
                      </a:r>
                    </a:p>
                    <a:p>
                      <a:pPr algn="just"/>
                      <a:endParaRPr lang="fr-FR" sz="1200" b="1" kern="1200" dirty="0">
                        <a:solidFill>
                          <a:schemeClr val="tx1"/>
                        </a:solidFill>
                        <a:effectLst/>
                        <a:latin typeface="+mn-lt"/>
                        <a:ea typeface="+mn-ea"/>
                        <a:cs typeface="+mn-cs"/>
                      </a:endParaRPr>
                    </a:p>
                    <a:p>
                      <a:pPr algn="just"/>
                      <a:r>
                        <a:rPr lang="fr-FR" sz="1200" b="1" kern="1200" dirty="0">
                          <a:solidFill>
                            <a:schemeClr val="tx1"/>
                          </a:solidFill>
                          <a:effectLst/>
                          <a:latin typeface="+mn-lt"/>
                          <a:ea typeface="+mn-ea"/>
                          <a:cs typeface="+mn-cs"/>
                        </a:rPr>
                        <a:t>Par conséquent, j’ai l’honneur de saisir votre juridiction afin qu’il soit fait droit à ma requête pour les motifs suivants … </a:t>
                      </a:r>
                      <a:r>
                        <a:rPr lang="fr-FR" sz="1200" b="1" i="1" kern="1200" dirty="0">
                          <a:solidFill>
                            <a:schemeClr val="tx1"/>
                          </a:solidFill>
                          <a:effectLst/>
                          <a:latin typeface="+mn-lt"/>
                          <a:ea typeface="+mn-ea"/>
                          <a:cs typeface="+mn-cs"/>
                        </a:rPr>
                        <a:t>(exposer les faits, l’objet du litige et les arguments à l’appui de votre demande).</a:t>
                      </a:r>
                      <a:endParaRPr lang="fr-FR" sz="1200" b="1" kern="1200" dirty="0">
                        <a:solidFill>
                          <a:schemeClr val="tx1"/>
                        </a:solidFill>
                        <a:effectLst/>
                        <a:latin typeface="+mn-lt"/>
                        <a:ea typeface="+mn-ea"/>
                        <a:cs typeface="+mn-cs"/>
                      </a:endParaRPr>
                    </a:p>
                    <a:p>
                      <a:pPr algn="l"/>
                      <a:endParaRPr lang="fr-FR" sz="1200" b="1" i="1" baseline="0" dirty="0">
                        <a:solidFill>
                          <a:schemeClr val="tx1"/>
                        </a:solidFill>
                      </a:endParaRPr>
                    </a:p>
                  </a:txBody>
                  <a:tcPr>
                    <a:solidFill>
                      <a:schemeClr val="bg1"/>
                    </a:solidFill>
                  </a:tcPr>
                </a:tc>
                <a:tc>
                  <a:txBody>
                    <a:bodyPr/>
                    <a:lstStyle/>
                    <a:p>
                      <a:pPr algn="just"/>
                      <a:r>
                        <a:rPr lang="fr-FR" sz="1200" b="1" kern="1200" dirty="0">
                          <a:solidFill>
                            <a:schemeClr val="tx1"/>
                          </a:solidFill>
                          <a:effectLst/>
                          <a:latin typeface="+mn-lt"/>
                          <a:ea typeface="+mn-ea"/>
                          <a:cs typeface="+mn-cs"/>
                        </a:rPr>
                        <a:t>Je joins à ce courrier les copies des lettres échangées avec les différents services de la CPAM, notamment une copie de ma requête initiale devant la commission de recours amiable et une copie de la décision de cette commission.</a:t>
                      </a:r>
                    </a:p>
                    <a:p>
                      <a:pPr algn="just"/>
                      <a:endParaRPr lang="fr-FR" sz="1200" b="1" kern="1200" dirty="0">
                        <a:solidFill>
                          <a:schemeClr val="tx1"/>
                        </a:solidFill>
                        <a:effectLst/>
                        <a:latin typeface="+mn-lt"/>
                        <a:ea typeface="+mn-ea"/>
                        <a:cs typeface="+mn-cs"/>
                      </a:endParaRPr>
                    </a:p>
                    <a:p>
                      <a:pPr algn="just"/>
                      <a:r>
                        <a:rPr lang="fr-FR" sz="1200" b="1" kern="1200" dirty="0">
                          <a:solidFill>
                            <a:schemeClr val="tx1"/>
                          </a:solidFill>
                          <a:effectLst/>
                          <a:latin typeface="+mn-lt"/>
                          <a:ea typeface="+mn-ea"/>
                          <a:cs typeface="+mn-cs"/>
                        </a:rPr>
                        <a:t>Je vous prie d’agréer, (Madame ou) Monsieur le Président, l’expression de mes salutations distinguées.</a:t>
                      </a: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Signature</a:t>
                      </a:r>
                    </a:p>
                    <a:p>
                      <a:endParaRPr lang="fr-FR" sz="1200" b="1" kern="1200" dirty="0">
                        <a:solidFill>
                          <a:schemeClr val="tx1"/>
                        </a:solidFill>
                        <a:effectLst/>
                        <a:latin typeface="+mn-lt"/>
                        <a:ea typeface="+mn-ea"/>
                        <a:cs typeface="+mn-cs"/>
                      </a:endParaRPr>
                    </a:p>
                    <a:p>
                      <a:r>
                        <a:rPr lang="fr-FR" sz="1200" b="1" kern="1200" dirty="0" err="1">
                          <a:solidFill>
                            <a:schemeClr val="tx1"/>
                          </a:solidFill>
                          <a:effectLst/>
                          <a:latin typeface="+mn-lt"/>
                          <a:ea typeface="+mn-ea"/>
                          <a:cs typeface="+mn-cs"/>
                        </a:rPr>
                        <a:t>PJs</a:t>
                      </a:r>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Notification de la CPAM</a:t>
                      </a:r>
                    </a:p>
                    <a:p>
                      <a:r>
                        <a:rPr lang="fr-FR" sz="1200" b="1" kern="1200" dirty="0">
                          <a:solidFill>
                            <a:schemeClr val="tx1"/>
                          </a:solidFill>
                          <a:effectLst/>
                          <a:latin typeface="+mn-lt"/>
                          <a:ea typeface="+mn-ea"/>
                          <a:cs typeface="+mn-cs"/>
                        </a:rPr>
                        <a:t>CR de l’entretien</a:t>
                      </a:r>
                    </a:p>
                    <a:p>
                      <a:r>
                        <a:rPr lang="fr-FR" sz="1200" b="1" kern="1200" dirty="0">
                          <a:solidFill>
                            <a:schemeClr val="tx1"/>
                          </a:solidFill>
                          <a:effectLst/>
                          <a:latin typeface="+mn-lt"/>
                          <a:ea typeface="+mn-ea"/>
                          <a:cs typeface="+mn-cs"/>
                        </a:rPr>
                        <a:t>Observations adressées</a:t>
                      </a:r>
                    </a:p>
                    <a:p>
                      <a:r>
                        <a:rPr lang="fr-FR" sz="1200" b="1" kern="1200" dirty="0">
                          <a:solidFill>
                            <a:schemeClr val="tx1"/>
                          </a:solidFill>
                          <a:effectLst/>
                          <a:latin typeface="+mn-lt"/>
                          <a:ea typeface="+mn-ea"/>
                          <a:cs typeface="+mn-cs"/>
                        </a:rPr>
                        <a:t>Courrier adressé à la CRA + LRAR </a:t>
                      </a:r>
                    </a:p>
                    <a:p>
                      <a:r>
                        <a:rPr lang="fr-FR" sz="1200" b="1" kern="1200" dirty="0">
                          <a:solidFill>
                            <a:schemeClr val="tx1"/>
                          </a:solidFill>
                          <a:effectLst/>
                          <a:latin typeface="+mn-lt"/>
                          <a:ea typeface="+mn-ea"/>
                          <a:cs typeface="+mn-cs"/>
                        </a:rPr>
                        <a:t>Décision de la CRA</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200" i="0" dirty="0">
                        <a:solidFill>
                          <a:schemeClr val="tx1"/>
                        </a:solidFill>
                      </a:endParaRPr>
                    </a:p>
                  </a:txBody>
                  <a:tcPr>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281812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CONCLUSION</a:t>
            </a:r>
          </a:p>
        </p:txBody>
      </p:sp>
      <p:sp>
        <p:nvSpPr>
          <p:cNvPr id="3" name="Espace réservé du contenu 2"/>
          <p:cNvSpPr>
            <a:spLocks noGrp="1"/>
          </p:cNvSpPr>
          <p:nvPr>
            <p:ph sz="quarter" idx="10"/>
          </p:nvPr>
        </p:nvSpPr>
        <p:spPr/>
        <p:txBody>
          <a:bodyPr/>
          <a:lstStyle/>
          <a:p>
            <a:pPr algn="ctr"/>
            <a:r>
              <a:rPr lang="fr-FR" dirty="0"/>
              <a:t>A RETENIR</a:t>
            </a:r>
          </a:p>
        </p:txBody>
      </p:sp>
      <p:sp>
        <p:nvSpPr>
          <p:cNvPr id="4" name="Espace réservé du contenu 3"/>
          <p:cNvSpPr>
            <a:spLocks noGrp="1"/>
          </p:cNvSpPr>
          <p:nvPr>
            <p:ph sz="quarter" idx="11"/>
          </p:nvPr>
        </p:nvSpPr>
        <p:spPr>
          <a:xfrm>
            <a:off x="1" y="1616620"/>
            <a:ext cx="7965648" cy="3526880"/>
          </a:xfrm>
        </p:spPr>
        <p:txBody>
          <a:bodyPr>
            <a:normAutofit lnSpcReduction="10000"/>
          </a:bodyPr>
          <a:lstStyle/>
          <a:p>
            <a:pPr marL="171450" indent="-171450" algn="just">
              <a:buFontTx/>
              <a:buChar char="-"/>
            </a:pPr>
            <a:endParaRPr lang="fr-FR" sz="1600" dirty="0"/>
          </a:p>
          <a:p>
            <a:pPr marL="285750" indent="-285750" algn="just">
              <a:buFontTx/>
              <a:buChar char="-"/>
            </a:pPr>
            <a:r>
              <a:rPr lang="fr-FR" sz="1600" dirty="0"/>
              <a:t>La CPAM peut faire des erreurs … et les reconnaître ! Ne pas hésiter à demander un entretien  ou à faire un écrit pour faire valoir vos droits.</a:t>
            </a:r>
          </a:p>
          <a:p>
            <a:pPr marL="285750" indent="-285750" algn="just"/>
            <a:endParaRPr lang="fr-FR" sz="1600" dirty="0"/>
          </a:p>
          <a:p>
            <a:pPr marL="285750" indent="-285750" algn="just">
              <a:buFontTx/>
              <a:buChar char="-"/>
            </a:pPr>
            <a:r>
              <a:rPr lang="fr-FR" sz="1600" dirty="0"/>
              <a:t>La saisine de la CRA est un </a:t>
            </a:r>
            <a:r>
              <a:rPr lang="fr-FR" sz="1600" u="sng" dirty="0"/>
              <a:t>préalable obligatoire </a:t>
            </a:r>
            <a:r>
              <a:rPr lang="fr-FR" sz="1600" dirty="0"/>
              <a:t>à la saisine du TASS.</a:t>
            </a:r>
          </a:p>
          <a:p>
            <a:pPr marL="285750" indent="-285750" algn="just">
              <a:buFontTx/>
              <a:buChar char="-"/>
            </a:pPr>
            <a:endParaRPr lang="fr-FR" sz="1600" dirty="0"/>
          </a:p>
          <a:p>
            <a:pPr marL="285750" indent="-285750" algn="just">
              <a:buFontTx/>
              <a:buChar char="-"/>
            </a:pPr>
            <a:r>
              <a:rPr lang="fr-FR" sz="1600" dirty="0"/>
              <a:t>Tout tribunal regarde si des démarches amiables ont été tentées (proposition d’échelonnement de paiement plutôt qu’un refus catégorique, demande d’entretien, explications de certains griefs, …).</a:t>
            </a:r>
          </a:p>
          <a:p>
            <a:pPr marL="285750" indent="-285750" algn="just">
              <a:buFontTx/>
              <a:buChar char="-"/>
            </a:pPr>
            <a:endParaRPr lang="fr-FR" sz="1600" dirty="0"/>
          </a:p>
          <a:p>
            <a:pPr marL="285750" indent="-285750" algn="just">
              <a:buFontTx/>
              <a:buChar char="-"/>
            </a:pPr>
            <a:r>
              <a:rPr lang="fr-FR" sz="1600" dirty="0"/>
              <a:t>La Cour de cassation ne se base que sur les textes : il est inutile d’aller au bout des voies de recours juste pour avoir un écrit indiquant que vous êtes un bon kiné !</a:t>
            </a:r>
          </a:p>
          <a:p>
            <a:pPr marL="285750" indent="-285750" algn="just">
              <a:buFontTx/>
              <a:buChar char="-"/>
            </a:pPr>
            <a:endParaRPr lang="fr-FR" sz="1400" dirty="0"/>
          </a:p>
          <a:p>
            <a:pPr algn="just"/>
            <a:r>
              <a:rPr lang="fr-FR" sz="1600" i="1" dirty="0"/>
              <a:t>NB : Les professionnels qui disposent d’une assurance Protection Juridique ont intérêt à la solliciter pour les procédures contentieuses (saisie du TASS) voire en amont suivant les conditions du contrat.</a:t>
            </a:r>
          </a:p>
        </p:txBody>
      </p:sp>
      <p:pic>
        <p:nvPicPr>
          <p:cNvPr id="5" name="Image 4"/>
          <p:cNvPicPr>
            <a:picLocks noChangeAspect="1"/>
          </p:cNvPicPr>
          <p:nvPr/>
        </p:nvPicPr>
        <p:blipFill>
          <a:blip r:embed="rId2"/>
          <a:stretch>
            <a:fillRect/>
          </a:stretch>
        </p:blipFill>
        <p:spPr>
          <a:xfrm>
            <a:off x="6017590" y="491788"/>
            <a:ext cx="1033659" cy="760987"/>
          </a:xfrm>
          <a:prstGeom prst="rect">
            <a:avLst/>
          </a:prstGeom>
        </p:spPr>
      </p:pic>
    </p:spTree>
    <p:extLst>
      <p:ext uri="{BB962C8B-B14F-4D97-AF65-F5344CB8AC3E}">
        <p14:creationId xmlns:p14="http://schemas.microsoft.com/office/powerpoint/2010/main" val="1810849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FONDEMENTS JURIDIQUES</a:t>
            </a:r>
          </a:p>
        </p:txBody>
      </p:sp>
      <p:sp>
        <p:nvSpPr>
          <p:cNvPr id="3" name="Espace réservé du contenu 2"/>
          <p:cNvSpPr>
            <a:spLocks noGrp="1"/>
          </p:cNvSpPr>
          <p:nvPr>
            <p:ph sz="quarter" idx="10"/>
          </p:nvPr>
        </p:nvSpPr>
        <p:spPr/>
        <p:txBody>
          <a:bodyPr/>
          <a:lstStyle/>
          <a:p>
            <a:pPr algn="ctr"/>
            <a:r>
              <a:rPr lang="fr-FR" dirty="0"/>
              <a:t>Code de la Sécurité Sociale et Convention nationale</a:t>
            </a:r>
          </a:p>
        </p:txBody>
      </p:sp>
      <p:sp>
        <p:nvSpPr>
          <p:cNvPr id="4" name="Espace réservé du contenu 3"/>
          <p:cNvSpPr>
            <a:spLocks noGrp="1"/>
          </p:cNvSpPr>
          <p:nvPr>
            <p:ph sz="quarter" idx="11"/>
          </p:nvPr>
        </p:nvSpPr>
        <p:spPr>
          <a:xfrm>
            <a:off x="1" y="1616620"/>
            <a:ext cx="7946570" cy="3526880"/>
          </a:xfrm>
        </p:spPr>
        <p:txBody>
          <a:bodyPr/>
          <a:lstStyle/>
          <a:p>
            <a:endParaRPr lang="fr-FR" dirty="0"/>
          </a:p>
          <a:p>
            <a:endParaRPr lang="fr-FR" sz="1400" dirty="0"/>
          </a:p>
          <a:p>
            <a:pPr marL="285750" indent="-285750">
              <a:buFont typeface="Wingdings" panose="05000000000000000000" pitchFamily="2" charset="2"/>
              <a:buChar char="Ø"/>
            </a:pPr>
            <a:r>
              <a:rPr lang="fr-FR" sz="1400" dirty="0"/>
              <a:t>Contrôle par le service médical : L. 315-1 CSS, R315-1 et s., D.315-1 et s. du CSS</a:t>
            </a:r>
          </a:p>
          <a:p>
            <a:endParaRPr lang="fr-FR" dirty="0"/>
          </a:p>
          <a:p>
            <a:pPr marL="285750" indent="-285750">
              <a:buFont typeface="Wingdings" panose="05000000000000000000" pitchFamily="2" charset="2"/>
              <a:buChar char="Ø"/>
            </a:pPr>
            <a:r>
              <a:rPr lang="fr-FR" sz="1400" dirty="0"/>
              <a:t>Recouvrement des indus           : L. 133-4 CSS et R.133-9-1 CSS</a:t>
            </a:r>
          </a:p>
          <a:p>
            <a:pPr marL="285750" indent="-285750">
              <a:buFont typeface="Wingdings" panose="05000000000000000000" pitchFamily="2" charset="2"/>
              <a:buChar char="Ø"/>
            </a:pPr>
            <a:endParaRPr lang="fr-FR" sz="1400" dirty="0"/>
          </a:p>
          <a:p>
            <a:pPr marL="285750" indent="-285750">
              <a:buFont typeface="Wingdings" panose="05000000000000000000" pitchFamily="2" charset="2"/>
              <a:buChar char="Ø"/>
            </a:pPr>
            <a:r>
              <a:rPr lang="fr-FR" sz="1400" dirty="0"/>
              <a:t>Pénalités financières                  : L. 114-17-1 CSS et R.147-6 à R.147-12 CSS</a:t>
            </a:r>
          </a:p>
          <a:p>
            <a:endParaRPr lang="fr-FR" sz="1400" dirty="0"/>
          </a:p>
          <a:p>
            <a:pPr marL="285750" indent="-285750">
              <a:buFont typeface="Wingdings" panose="05000000000000000000" pitchFamily="2" charset="2"/>
              <a:buChar char="Ø"/>
            </a:pPr>
            <a:r>
              <a:rPr lang="fr-FR" sz="1400" dirty="0"/>
              <a:t>Sanctions conventionnelles        : article 6.4 et s. de la Convention nationale</a:t>
            </a:r>
          </a:p>
          <a:p>
            <a:endParaRPr lang="fr-FR" dirty="0"/>
          </a:p>
        </p:txBody>
      </p:sp>
    </p:spTree>
    <p:extLst>
      <p:ext uri="{BB962C8B-B14F-4D97-AF65-F5344CB8AC3E}">
        <p14:creationId xmlns:p14="http://schemas.microsoft.com/office/powerpoint/2010/main" val="248442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FONDEMENTS JURIDIQUES</a:t>
            </a:r>
          </a:p>
        </p:txBody>
      </p:sp>
      <p:sp>
        <p:nvSpPr>
          <p:cNvPr id="3" name="Espace réservé du contenu 2"/>
          <p:cNvSpPr>
            <a:spLocks noGrp="1"/>
          </p:cNvSpPr>
          <p:nvPr>
            <p:ph sz="quarter" idx="10"/>
          </p:nvPr>
        </p:nvSpPr>
        <p:spPr/>
        <p:txBody>
          <a:bodyPr/>
          <a:lstStyle/>
          <a:p>
            <a:pPr algn="ctr"/>
            <a:r>
              <a:rPr lang="fr-FR" dirty="0"/>
              <a:t>Quelle procédure est mise en œuvre ?</a:t>
            </a:r>
          </a:p>
        </p:txBody>
      </p:sp>
      <p:sp>
        <p:nvSpPr>
          <p:cNvPr id="4" name="Espace réservé du contenu 3"/>
          <p:cNvSpPr>
            <a:spLocks noGrp="1"/>
          </p:cNvSpPr>
          <p:nvPr>
            <p:ph sz="quarter" idx="11"/>
          </p:nvPr>
        </p:nvSpPr>
        <p:spPr>
          <a:xfrm>
            <a:off x="1" y="1616620"/>
            <a:ext cx="7946570" cy="3526880"/>
          </a:xfrm>
        </p:spPr>
        <p:txBody>
          <a:bodyPr>
            <a:normAutofit/>
          </a:bodyPr>
          <a:lstStyle/>
          <a:p>
            <a:pPr algn="just"/>
            <a:endParaRPr lang="fr-FR" sz="1400" dirty="0"/>
          </a:p>
          <a:p>
            <a:pPr algn="just"/>
            <a:r>
              <a:rPr lang="fr-FR" sz="1400" dirty="0"/>
              <a:t>Pour déterminer </a:t>
            </a:r>
            <a:r>
              <a:rPr lang="fr-FR" sz="1400" u="sng" dirty="0"/>
              <a:t>quelle procédure </a:t>
            </a:r>
            <a:r>
              <a:rPr lang="fr-FR" sz="1400" dirty="0"/>
              <a:t>vous est appliquée et donc quelles sont les voies de recours, les délais et les arguments à opposer, il faut regarder </a:t>
            </a:r>
            <a:r>
              <a:rPr lang="fr-FR" sz="1400" u="sng" dirty="0"/>
              <a:t>l’objet</a:t>
            </a:r>
            <a:r>
              <a:rPr lang="fr-FR" sz="1400" dirty="0"/>
              <a:t> du courrier reçu :</a:t>
            </a:r>
          </a:p>
          <a:p>
            <a:pPr algn="just"/>
            <a:endParaRPr lang="fr-FR" sz="1400" dirty="0"/>
          </a:p>
          <a:p>
            <a:pPr algn="just"/>
            <a:endParaRPr lang="fr-FR" sz="1400" dirty="0"/>
          </a:p>
        </p:txBody>
      </p:sp>
      <p:pic>
        <p:nvPicPr>
          <p:cNvPr id="5" name="Image 4"/>
          <p:cNvPicPr>
            <a:picLocks noChangeAspect="1"/>
          </p:cNvPicPr>
          <p:nvPr/>
        </p:nvPicPr>
        <p:blipFill>
          <a:blip r:embed="rId2"/>
          <a:stretch>
            <a:fillRect/>
          </a:stretch>
        </p:blipFill>
        <p:spPr>
          <a:xfrm>
            <a:off x="1729884" y="2277834"/>
            <a:ext cx="5366657" cy="2846615"/>
          </a:xfrm>
          <a:prstGeom prst="rect">
            <a:avLst/>
          </a:prstGeom>
        </p:spPr>
      </p:pic>
      <p:sp>
        <p:nvSpPr>
          <p:cNvPr id="6" name="Rectangle 5"/>
          <p:cNvSpPr/>
          <p:nvPr/>
        </p:nvSpPr>
        <p:spPr>
          <a:xfrm>
            <a:off x="4979270" y="3577967"/>
            <a:ext cx="1817914" cy="54428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p:cNvSpPr/>
          <p:nvPr/>
        </p:nvSpPr>
        <p:spPr>
          <a:xfrm>
            <a:off x="2441010" y="4474429"/>
            <a:ext cx="4415101" cy="297844"/>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2521821" y="3577967"/>
            <a:ext cx="555171" cy="19594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05373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FONDEMENTS JURIDIQUES</a:t>
            </a:r>
          </a:p>
        </p:txBody>
      </p:sp>
      <p:sp>
        <p:nvSpPr>
          <p:cNvPr id="3" name="Espace réservé du contenu 2"/>
          <p:cNvSpPr>
            <a:spLocks noGrp="1"/>
          </p:cNvSpPr>
          <p:nvPr>
            <p:ph sz="quarter" idx="10"/>
          </p:nvPr>
        </p:nvSpPr>
        <p:spPr/>
        <p:txBody>
          <a:bodyPr/>
          <a:lstStyle/>
          <a:p>
            <a:pPr algn="ctr"/>
            <a:r>
              <a:rPr lang="fr-FR" dirty="0"/>
              <a:t>Quelles voies de recours ?</a:t>
            </a:r>
          </a:p>
        </p:txBody>
      </p:sp>
      <p:sp>
        <p:nvSpPr>
          <p:cNvPr id="4" name="Espace réservé du contenu 3"/>
          <p:cNvSpPr>
            <a:spLocks noGrp="1"/>
          </p:cNvSpPr>
          <p:nvPr>
            <p:ph sz="quarter" idx="11"/>
          </p:nvPr>
        </p:nvSpPr>
        <p:spPr>
          <a:xfrm>
            <a:off x="1" y="1616620"/>
            <a:ext cx="7946570" cy="3526880"/>
          </a:xfrm>
        </p:spPr>
        <p:txBody>
          <a:bodyPr/>
          <a:lstStyle/>
          <a:p>
            <a:endParaRPr lang="fr-FR" dirty="0"/>
          </a:p>
          <a:p>
            <a:r>
              <a:rPr lang="fr-FR" sz="1400" dirty="0"/>
              <a:t>La mention sur la notification des </a:t>
            </a:r>
            <a:r>
              <a:rPr lang="fr-FR" sz="1400" u="sng" dirty="0"/>
              <a:t>voies de recours </a:t>
            </a:r>
            <a:r>
              <a:rPr lang="fr-FR" sz="1400" dirty="0"/>
              <a:t>est une obligation légale. Elle figure à la </a:t>
            </a:r>
            <a:r>
              <a:rPr lang="fr-FR" sz="1400" u="sng" dirty="0"/>
              <a:t>fin du courrier : </a:t>
            </a:r>
            <a:r>
              <a:rPr lang="fr-FR" sz="1400" dirty="0"/>
              <a:t> </a:t>
            </a:r>
          </a:p>
          <a:p>
            <a:endParaRPr lang="fr-FR" dirty="0"/>
          </a:p>
          <a:p>
            <a:endParaRPr lang="fr-FR" dirty="0"/>
          </a:p>
        </p:txBody>
      </p:sp>
      <p:pic>
        <p:nvPicPr>
          <p:cNvPr id="13" name="Image 12"/>
          <p:cNvPicPr>
            <a:picLocks noChangeAspect="1"/>
          </p:cNvPicPr>
          <p:nvPr/>
        </p:nvPicPr>
        <p:blipFill>
          <a:blip r:embed="rId2"/>
          <a:stretch>
            <a:fillRect/>
          </a:stretch>
        </p:blipFill>
        <p:spPr>
          <a:xfrm>
            <a:off x="1283571" y="2185901"/>
            <a:ext cx="6411684" cy="2957599"/>
          </a:xfrm>
          <a:prstGeom prst="rect">
            <a:avLst/>
          </a:prstGeom>
        </p:spPr>
      </p:pic>
    </p:spTree>
    <p:extLst>
      <p:ext uri="{BB962C8B-B14F-4D97-AF65-F5344CB8AC3E}">
        <p14:creationId xmlns:p14="http://schemas.microsoft.com/office/powerpoint/2010/main" val="2467921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FICHES PRATIQUES</a:t>
            </a:r>
          </a:p>
        </p:txBody>
      </p:sp>
      <p:sp>
        <p:nvSpPr>
          <p:cNvPr id="3" name="Espace réservé du contenu 2"/>
          <p:cNvSpPr>
            <a:spLocks noGrp="1"/>
          </p:cNvSpPr>
          <p:nvPr>
            <p:ph sz="quarter" idx="10"/>
          </p:nvPr>
        </p:nvSpPr>
        <p:spPr/>
        <p:txBody>
          <a:bodyPr/>
          <a:lstStyle/>
          <a:p>
            <a:pPr algn="ctr"/>
            <a:r>
              <a:rPr lang="fr-FR" dirty="0"/>
              <a:t>Trouver celle qui correspond à mon courrier </a:t>
            </a:r>
          </a:p>
        </p:txBody>
      </p:sp>
      <p:sp>
        <p:nvSpPr>
          <p:cNvPr id="7" name="Espace réservé du contenu 6"/>
          <p:cNvSpPr>
            <a:spLocks noGrp="1"/>
          </p:cNvSpPr>
          <p:nvPr>
            <p:ph sz="quarter" idx="11"/>
          </p:nvPr>
        </p:nvSpPr>
        <p:spPr>
          <a:xfrm>
            <a:off x="0" y="1616075"/>
            <a:ext cx="1276141" cy="1418527"/>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fr-FR" sz="1800" i="1" dirty="0">
                <a:latin typeface="+mn-lt"/>
              </a:rPr>
              <a:t> Objet du courrier </a:t>
            </a:r>
          </a:p>
        </p:txBody>
      </p:sp>
      <p:sp>
        <p:nvSpPr>
          <p:cNvPr id="8" name="Rectangle à coins arrondis 7"/>
          <p:cNvSpPr/>
          <p:nvPr/>
        </p:nvSpPr>
        <p:spPr>
          <a:xfrm>
            <a:off x="3238296" y="1616075"/>
            <a:ext cx="2354658" cy="12984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i="1" dirty="0"/>
              <a:t>Description des voies de recours</a:t>
            </a:r>
          </a:p>
        </p:txBody>
      </p:sp>
      <p:cxnSp>
        <p:nvCxnSpPr>
          <p:cNvPr id="10" name="Connecteur droit avec flèche 9"/>
          <p:cNvCxnSpPr>
            <a:endCxn id="8" idx="1"/>
          </p:cNvCxnSpPr>
          <p:nvPr/>
        </p:nvCxnSpPr>
        <p:spPr>
          <a:xfrm>
            <a:off x="1276141" y="2265306"/>
            <a:ext cx="1962155" cy="1"/>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2" name="ZoneTexte 11"/>
          <p:cNvSpPr txBox="1"/>
          <p:nvPr/>
        </p:nvSpPr>
        <p:spPr>
          <a:xfrm>
            <a:off x="1276141" y="1905985"/>
            <a:ext cx="1962154" cy="369332"/>
          </a:xfrm>
          <a:prstGeom prst="rect">
            <a:avLst/>
          </a:prstGeom>
          <a:noFill/>
        </p:spPr>
        <p:txBody>
          <a:bodyPr wrap="square" rtlCol="0">
            <a:spAutoFit/>
          </a:bodyPr>
          <a:lstStyle/>
          <a:p>
            <a:pPr algn="ctr"/>
            <a:r>
              <a:rPr lang="fr-FR" i="1" dirty="0">
                <a:solidFill>
                  <a:srgbClr val="FF0000"/>
                </a:solidFill>
              </a:rPr>
              <a:t>Délai pour agir</a:t>
            </a:r>
          </a:p>
        </p:txBody>
      </p:sp>
      <p:sp>
        <p:nvSpPr>
          <p:cNvPr id="13" name="Ellipse 12"/>
          <p:cNvSpPr/>
          <p:nvPr/>
        </p:nvSpPr>
        <p:spPr>
          <a:xfrm>
            <a:off x="6687434" y="1253251"/>
            <a:ext cx="2456566" cy="2163190"/>
          </a:xfrm>
          <a:prstGeom prst="ellipse">
            <a:avLst/>
          </a:prstGeom>
          <a:solidFill>
            <a:schemeClr val="bg2">
              <a:lumMod val="50000"/>
            </a:schemeClr>
          </a:solid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ZoneTexte 13"/>
          <p:cNvSpPr txBox="1"/>
          <p:nvPr/>
        </p:nvSpPr>
        <p:spPr>
          <a:xfrm>
            <a:off x="7061607" y="1714209"/>
            <a:ext cx="1708220" cy="1200329"/>
          </a:xfrm>
          <a:prstGeom prst="rect">
            <a:avLst/>
          </a:prstGeom>
          <a:noFill/>
        </p:spPr>
        <p:txBody>
          <a:bodyPr wrap="square" rtlCol="0">
            <a:spAutoFit/>
          </a:bodyPr>
          <a:lstStyle/>
          <a:p>
            <a:pPr algn="just"/>
            <a:r>
              <a:rPr lang="fr-FR" i="1" dirty="0">
                <a:solidFill>
                  <a:schemeClr val="bg1"/>
                </a:solidFill>
              </a:rPr>
              <a:t>Précisions de procédure sur certaines voies de recours</a:t>
            </a:r>
          </a:p>
        </p:txBody>
      </p:sp>
      <p:sp>
        <p:nvSpPr>
          <p:cNvPr id="21" name="Rectangle 20"/>
          <p:cNvSpPr/>
          <p:nvPr/>
        </p:nvSpPr>
        <p:spPr>
          <a:xfrm>
            <a:off x="3238295" y="3293363"/>
            <a:ext cx="2734563" cy="160376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ZoneTexte 21"/>
          <p:cNvSpPr txBox="1"/>
          <p:nvPr/>
        </p:nvSpPr>
        <p:spPr>
          <a:xfrm>
            <a:off x="3238296" y="3491815"/>
            <a:ext cx="2734562" cy="1200329"/>
          </a:xfrm>
          <a:prstGeom prst="rect">
            <a:avLst/>
          </a:prstGeom>
          <a:noFill/>
        </p:spPr>
        <p:txBody>
          <a:bodyPr wrap="square" rtlCol="0">
            <a:spAutoFit/>
          </a:bodyPr>
          <a:lstStyle/>
          <a:p>
            <a:pPr algn="just"/>
            <a:r>
              <a:rPr lang="fr-FR" i="1" dirty="0"/>
              <a:t>Suites que la CPAM peut donner au courrier reçu</a:t>
            </a:r>
          </a:p>
          <a:p>
            <a:pPr algn="ctr"/>
            <a:r>
              <a:rPr lang="fr-FR" i="1" dirty="0"/>
              <a:t>OU</a:t>
            </a:r>
          </a:p>
          <a:p>
            <a:pPr algn="just"/>
            <a:r>
              <a:rPr lang="fr-FR" i="1" dirty="0"/>
              <a:t>Abandon de la sanction </a:t>
            </a:r>
          </a:p>
        </p:txBody>
      </p:sp>
      <p:sp>
        <p:nvSpPr>
          <p:cNvPr id="23" name="Heptagone 22"/>
          <p:cNvSpPr/>
          <p:nvPr/>
        </p:nvSpPr>
        <p:spPr>
          <a:xfrm>
            <a:off x="252919" y="4296480"/>
            <a:ext cx="700392" cy="600643"/>
          </a:xfrm>
          <a:prstGeom prst="heptagon">
            <a:avLst/>
          </a:prstGeom>
          <a:noFill/>
          <a:ln>
            <a:solidFill>
              <a:srgbClr val="722C9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i="1" dirty="0">
                <a:solidFill>
                  <a:srgbClr val="722C95"/>
                </a:solidFill>
              </a:rPr>
              <a:t>N° de la fiche</a:t>
            </a:r>
          </a:p>
        </p:txBody>
      </p:sp>
    </p:spTree>
    <p:extLst>
      <p:ext uri="{BB962C8B-B14F-4D97-AF65-F5344CB8AC3E}">
        <p14:creationId xmlns:p14="http://schemas.microsoft.com/office/powerpoint/2010/main" val="2449989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1"/>
          </p:nvPr>
        </p:nvSpPr>
        <p:spPr>
          <a:xfrm>
            <a:off x="0" y="1638048"/>
            <a:ext cx="9144000" cy="3437438"/>
          </a:xfrm>
        </p:spPr>
        <p:txBody>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106" name="Picture 2" descr="Résultat de recherche d'images pour &quot;image attentio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2262" y="2049067"/>
            <a:ext cx="532899" cy="53289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e 4"/>
          <p:cNvGrpSpPr/>
          <p:nvPr/>
        </p:nvGrpSpPr>
        <p:grpSpPr>
          <a:xfrm>
            <a:off x="17439" y="12087"/>
            <a:ext cx="9126561" cy="3483552"/>
            <a:chOff x="48068" y="574644"/>
            <a:chExt cx="9011780" cy="3024121"/>
          </a:xfrm>
        </p:grpSpPr>
        <p:sp>
          <p:nvSpPr>
            <p:cNvPr id="98" name="Rectangle à coins arrondis 97"/>
            <p:cNvSpPr/>
            <p:nvPr/>
          </p:nvSpPr>
          <p:spPr>
            <a:xfrm>
              <a:off x="48068" y="976588"/>
              <a:ext cx="1437965" cy="1375656"/>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t>Notification des résultats d’un contrôle </a:t>
              </a:r>
            </a:p>
          </p:txBody>
        </p:sp>
        <p:sp>
          <p:nvSpPr>
            <p:cNvPr id="99" name="Rectangle à coins arrondis 98"/>
            <p:cNvSpPr/>
            <p:nvPr/>
          </p:nvSpPr>
          <p:spPr>
            <a:xfrm>
              <a:off x="3436780" y="976973"/>
              <a:ext cx="2325044" cy="11272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fr-FR" sz="1400" dirty="0"/>
                <a:t>- Demander un entretien</a:t>
              </a:r>
            </a:p>
            <a:p>
              <a:r>
                <a:rPr lang="fr-FR" sz="1400" dirty="0"/>
                <a:t>- Produire des observations par écrit/mail</a:t>
              </a:r>
            </a:p>
            <a:p>
              <a:r>
                <a:rPr lang="fr-FR" sz="1400" dirty="0"/>
                <a:t>- Consulter son dossier à la CPAM</a:t>
              </a:r>
            </a:p>
          </p:txBody>
        </p:sp>
        <p:sp>
          <p:nvSpPr>
            <p:cNvPr id="100" name="Ellipse 99"/>
            <p:cNvSpPr/>
            <p:nvPr/>
          </p:nvSpPr>
          <p:spPr>
            <a:xfrm>
              <a:off x="3531014" y="1049365"/>
              <a:ext cx="1951579" cy="227248"/>
            </a:xfrm>
            <a:prstGeom prst="ellipse">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3" name="ZoneTexte 102"/>
            <p:cNvSpPr txBox="1"/>
            <p:nvPr/>
          </p:nvSpPr>
          <p:spPr>
            <a:xfrm>
              <a:off x="6822270" y="1036893"/>
              <a:ext cx="2111829" cy="369332"/>
            </a:xfrm>
            <a:prstGeom prst="rect">
              <a:avLst/>
            </a:prstGeom>
            <a:noFill/>
          </p:spPr>
          <p:txBody>
            <a:bodyPr wrap="square" rtlCol="0">
              <a:spAutoFit/>
            </a:bodyPr>
            <a:lstStyle/>
            <a:p>
              <a:pPr marL="285750" indent="-285750">
                <a:buFontTx/>
                <a:buChar char="-"/>
              </a:pPr>
              <a:endParaRPr lang="fr-FR" dirty="0"/>
            </a:p>
          </p:txBody>
        </p:sp>
        <p:sp>
          <p:nvSpPr>
            <p:cNvPr id="104" name="Ellipse 103"/>
            <p:cNvSpPr/>
            <p:nvPr/>
          </p:nvSpPr>
          <p:spPr>
            <a:xfrm>
              <a:off x="6634177" y="574644"/>
              <a:ext cx="2425671" cy="2883558"/>
            </a:xfrm>
            <a:prstGeom prst="ellipse">
              <a:avLst/>
            </a:prstGeom>
            <a:solidFill>
              <a:schemeClr val="bg2">
                <a:lumMod val="50000"/>
              </a:schemeClr>
            </a:solid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053" name="Connecteur droit avec flèche 1052"/>
            <p:cNvCxnSpPr>
              <a:endCxn id="99" idx="1"/>
            </p:cNvCxnSpPr>
            <p:nvPr/>
          </p:nvCxnSpPr>
          <p:spPr>
            <a:xfrm>
              <a:off x="1507583" y="1540581"/>
              <a:ext cx="1929196" cy="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055" name="ZoneTexte 1054"/>
            <p:cNvSpPr txBox="1"/>
            <p:nvPr/>
          </p:nvSpPr>
          <p:spPr>
            <a:xfrm>
              <a:off x="1535632" y="1205152"/>
              <a:ext cx="1854309" cy="369332"/>
            </a:xfrm>
            <a:prstGeom prst="rect">
              <a:avLst/>
            </a:prstGeom>
            <a:noFill/>
          </p:spPr>
          <p:txBody>
            <a:bodyPr wrap="square" rtlCol="0">
              <a:spAutoFit/>
            </a:bodyPr>
            <a:lstStyle/>
            <a:p>
              <a:pPr algn="ctr"/>
              <a:r>
                <a:rPr lang="fr-FR" sz="1400" b="1" dirty="0">
                  <a:solidFill>
                    <a:srgbClr val="FF0000"/>
                  </a:solidFill>
                </a:rPr>
                <a:t>Le MK a 1 mois pour </a:t>
              </a:r>
              <a:r>
                <a:rPr lang="fr-FR" dirty="0">
                  <a:solidFill>
                    <a:srgbClr val="FF0000"/>
                  </a:solidFill>
                </a:rPr>
                <a:t>:</a:t>
              </a:r>
            </a:p>
          </p:txBody>
        </p:sp>
        <p:sp>
          <p:nvSpPr>
            <p:cNvPr id="1061" name="ZoneTexte 1060"/>
            <p:cNvSpPr txBox="1"/>
            <p:nvPr/>
          </p:nvSpPr>
          <p:spPr>
            <a:xfrm>
              <a:off x="1284623" y="3099617"/>
              <a:ext cx="1780758" cy="499148"/>
            </a:xfrm>
            <a:prstGeom prst="rect">
              <a:avLst/>
            </a:prstGeom>
            <a:noFill/>
          </p:spPr>
          <p:txBody>
            <a:bodyPr wrap="square" rtlCol="0">
              <a:spAutoFit/>
            </a:bodyPr>
            <a:lstStyle/>
            <a:p>
              <a:pPr algn="ctr"/>
              <a:r>
                <a:rPr lang="fr-FR" sz="1400" b="1" dirty="0">
                  <a:solidFill>
                    <a:srgbClr val="FF0000"/>
                  </a:solidFill>
                </a:rPr>
                <a:t>Aucune action du MK sous 1 mois</a:t>
              </a:r>
            </a:p>
          </p:txBody>
        </p:sp>
      </p:grpSp>
      <p:graphicFrame>
        <p:nvGraphicFramePr>
          <p:cNvPr id="18" name="Tableau 17"/>
          <p:cNvGraphicFramePr>
            <a:graphicFrameLocks noGrp="1"/>
          </p:cNvGraphicFramePr>
          <p:nvPr>
            <p:extLst>
              <p:ext uri="{D42A27DB-BD31-4B8C-83A1-F6EECF244321}">
                <p14:modId xmlns:p14="http://schemas.microsoft.com/office/powerpoint/2010/main" val="2277156806"/>
              </p:ext>
            </p:extLst>
          </p:nvPr>
        </p:nvGraphicFramePr>
        <p:xfrm>
          <a:off x="3421983" y="3482929"/>
          <a:ext cx="3792733" cy="1621065"/>
        </p:xfrm>
        <a:graphic>
          <a:graphicData uri="http://schemas.openxmlformats.org/drawingml/2006/table">
            <a:tbl>
              <a:tblPr firstRow="1" bandRow="1">
                <a:tableStyleId>{5C22544A-7EE6-4342-B048-85BDC9FD1C3A}</a:tableStyleId>
              </a:tblPr>
              <a:tblGrid>
                <a:gridCol w="3792733">
                  <a:extLst>
                    <a:ext uri="{9D8B030D-6E8A-4147-A177-3AD203B41FA5}">
                      <a16:colId xmlns:a16="http://schemas.microsoft.com/office/drawing/2014/main" xmlns="" val="20000"/>
                    </a:ext>
                  </a:extLst>
                </a:gridCol>
              </a:tblGrid>
              <a:tr h="324213">
                <a:tc>
                  <a:txBody>
                    <a:bodyPr/>
                    <a:lstStyle/>
                    <a:p>
                      <a:pPr algn="ctr"/>
                      <a:r>
                        <a:rPr lang="fr-FR" sz="1400" b="0" dirty="0">
                          <a:solidFill>
                            <a:schemeClr val="tx1"/>
                          </a:solidFill>
                        </a:rPr>
                        <a:t>- Constat bonne application</a:t>
                      </a:r>
                    </a:p>
                  </a:txBody>
                  <a:tcPr>
                    <a:noFill/>
                  </a:tcPr>
                </a:tc>
                <a:extLst>
                  <a:ext uri="{0D108BD9-81ED-4DB2-BD59-A6C34878D82A}">
                    <a16:rowId xmlns:a16="http://schemas.microsoft.com/office/drawing/2014/main" xmlns="" val="10000"/>
                  </a:ext>
                </a:extLst>
              </a:tr>
              <a:tr h="324213">
                <a:tc>
                  <a:txBody>
                    <a:bodyPr/>
                    <a:lstStyle/>
                    <a:p>
                      <a:pPr algn="ctr"/>
                      <a:r>
                        <a:rPr lang="fr-FR" sz="1400" dirty="0">
                          <a:solidFill>
                            <a:schemeClr val="tx1"/>
                          </a:solidFill>
                        </a:rPr>
                        <a:t>- Observations/Recommandations</a:t>
                      </a:r>
                    </a:p>
                  </a:txBody>
                  <a:tcPr>
                    <a:noFill/>
                  </a:tcPr>
                </a:tc>
                <a:extLst>
                  <a:ext uri="{0D108BD9-81ED-4DB2-BD59-A6C34878D82A}">
                    <a16:rowId xmlns:a16="http://schemas.microsoft.com/office/drawing/2014/main" xmlns="" val="10001"/>
                  </a:ext>
                </a:extLst>
              </a:tr>
              <a:tr h="324213">
                <a:tc>
                  <a:txBody>
                    <a:bodyPr/>
                    <a:lstStyle/>
                    <a:p>
                      <a:pPr algn="ctr"/>
                      <a:r>
                        <a:rPr lang="fr-FR" sz="1400" dirty="0">
                          <a:solidFill>
                            <a:schemeClr val="tx1"/>
                          </a:solidFill>
                        </a:rPr>
                        <a:t>- Notification</a:t>
                      </a:r>
                      <a:r>
                        <a:rPr lang="fr-FR" sz="1400" baseline="0" dirty="0">
                          <a:solidFill>
                            <a:schemeClr val="tx1"/>
                          </a:solidFill>
                        </a:rPr>
                        <a:t> procédure des indus</a:t>
                      </a:r>
                      <a:endParaRPr lang="fr-FR" sz="1400" dirty="0">
                        <a:solidFill>
                          <a:schemeClr val="tx1"/>
                        </a:solidFill>
                      </a:endParaRPr>
                    </a:p>
                  </a:txBody>
                  <a:tcPr>
                    <a:noFill/>
                  </a:tcPr>
                </a:tc>
                <a:extLst>
                  <a:ext uri="{0D108BD9-81ED-4DB2-BD59-A6C34878D82A}">
                    <a16:rowId xmlns:a16="http://schemas.microsoft.com/office/drawing/2014/main" xmlns="" val="10002"/>
                  </a:ext>
                </a:extLst>
              </a:tr>
              <a:tr h="324213">
                <a:tc>
                  <a:txBody>
                    <a:bodyPr/>
                    <a:lstStyle/>
                    <a:p>
                      <a:pPr algn="ctr"/>
                      <a:r>
                        <a:rPr lang="fr-FR" sz="1400" dirty="0">
                          <a:solidFill>
                            <a:schemeClr val="tx1"/>
                          </a:solidFill>
                        </a:rPr>
                        <a:t>- Mise</a:t>
                      </a:r>
                      <a:r>
                        <a:rPr lang="fr-FR" sz="1400" baseline="0" dirty="0">
                          <a:solidFill>
                            <a:schemeClr val="tx1"/>
                          </a:solidFill>
                        </a:rPr>
                        <a:t> en œuvre a</a:t>
                      </a:r>
                      <a:r>
                        <a:rPr lang="fr-FR" sz="1400" dirty="0">
                          <a:solidFill>
                            <a:schemeClr val="tx1"/>
                          </a:solidFill>
                        </a:rPr>
                        <a:t>utres procédures </a:t>
                      </a:r>
                      <a:r>
                        <a:rPr lang="fr-FR" sz="1400" baseline="0" dirty="0">
                          <a:solidFill>
                            <a:schemeClr val="tx1"/>
                          </a:solidFill>
                        </a:rPr>
                        <a:t> </a:t>
                      </a:r>
                      <a:r>
                        <a:rPr lang="fr-FR" sz="1400" dirty="0">
                          <a:solidFill>
                            <a:schemeClr val="tx1"/>
                          </a:solidFill>
                        </a:rPr>
                        <a:t>(pénalités)</a:t>
                      </a:r>
                    </a:p>
                  </a:txBody>
                  <a:tcPr>
                    <a:noFill/>
                  </a:tcPr>
                </a:tc>
                <a:extLst>
                  <a:ext uri="{0D108BD9-81ED-4DB2-BD59-A6C34878D82A}">
                    <a16:rowId xmlns:a16="http://schemas.microsoft.com/office/drawing/2014/main" xmlns="" val="10003"/>
                  </a:ext>
                </a:extLst>
              </a:tr>
              <a:tr h="324213">
                <a:tc>
                  <a:txBody>
                    <a:bodyPr/>
                    <a:lstStyle/>
                    <a:p>
                      <a:pPr algn="ctr"/>
                      <a:r>
                        <a:rPr lang="fr-FR" sz="1400" dirty="0">
                          <a:solidFill>
                            <a:schemeClr val="tx1"/>
                          </a:solidFill>
                        </a:rPr>
                        <a:t> -</a:t>
                      </a:r>
                      <a:r>
                        <a:rPr lang="fr-FR" sz="1400" baseline="0" dirty="0">
                          <a:solidFill>
                            <a:schemeClr val="tx1"/>
                          </a:solidFill>
                        </a:rPr>
                        <a:t> </a:t>
                      </a:r>
                      <a:r>
                        <a:rPr lang="fr-FR" sz="1400" dirty="0">
                          <a:solidFill>
                            <a:schemeClr val="tx1"/>
                          </a:solidFill>
                        </a:rPr>
                        <a:t>Information</a:t>
                      </a:r>
                      <a:r>
                        <a:rPr lang="fr-FR" sz="1400" baseline="0" dirty="0">
                          <a:solidFill>
                            <a:schemeClr val="tx1"/>
                          </a:solidFill>
                        </a:rPr>
                        <a:t> CNOMK</a:t>
                      </a:r>
                      <a:endParaRPr lang="fr-FR" sz="1400" dirty="0">
                        <a:solidFill>
                          <a:schemeClr val="tx1"/>
                        </a:solidFill>
                      </a:endParaRPr>
                    </a:p>
                  </a:txBody>
                  <a:tcPr>
                    <a:noFill/>
                  </a:tcPr>
                </a:tc>
                <a:extLst>
                  <a:ext uri="{0D108BD9-81ED-4DB2-BD59-A6C34878D82A}">
                    <a16:rowId xmlns:a16="http://schemas.microsoft.com/office/drawing/2014/main" xmlns="" val="10004"/>
                  </a:ext>
                </a:extLst>
              </a:tr>
            </a:tbl>
          </a:graphicData>
        </a:graphic>
      </p:graphicFrame>
      <p:sp>
        <p:nvSpPr>
          <p:cNvPr id="48" name="ZoneTexte 47"/>
          <p:cNvSpPr txBox="1"/>
          <p:nvPr/>
        </p:nvSpPr>
        <p:spPr>
          <a:xfrm>
            <a:off x="5017262" y="3973647"/>
            <a:ext cx="506691" cy="338554"/>
          </a:xfrm>
          <a:prstGeom prst="rect">
            <a:avLst/>
          </a:prstGeom>
          <a:noFill/>
        </p:spPr>
        <p:txBody>
          <a:bodyPr wrap="square" rtlCol="0">
            <a:spAutoFit/>
          </a:bodyPr>
          <a:lstStyle/>
          <a:p>
            <a:r>
              <a:rPr lang="fr-FR" sz="1600" dirty="0"/>
              <a:t>OU</a:t>
            </a:r>
          </a:p>
        </p:txBody>
      </p:sp>
      <p:sp>
        <p:nvSpPr>
          <p:cNvPr id="76" name="ZoneTexte 75"/>
          <p:cNvSpPr txBox="1"/>
          <p:nvPr/>
        </p:nvSpPr>
        <p:spPr>
          <a:xfrm>
            <a:off x="5014491" y="3635093"/>
            <a:ext cx="506691" cy="338554"/>
          </a:xfrm>
          <a:prstGeom prst="rect">
            <a:avLst/>
          </a:prstGeom>
          <a:noFill/>
        </p:spPr>
        <p:txBody>
          <a:bodyPr wrap="square" rtlCol="0">
            <a:spAutoFit/>
          </a:bodyPr>
          <a:lstStyle/>
          <a:p>
            <a:r>
              <a:rPr lang="fr-FR" sz="1600" dirty="0"/>
              <a:t>OU</a:t>
            </a:r>
          </a:p>
        </p:txBody>
      </p:sp>
      <p:sp>
        <p:nvSpPr>
          <p:cNvPr id="56" name="Rectangle 55"/>
          <p:cNvSpPr/>
          <p:nvPr/>
        </p:nvSpPr>
        <p:spPr>
          <a:xfrm>
            <a:off x="7042262" y="325604"/>
            <a:ext cx="1898545" cy="2462213"/>
          </a:xfrm>
          <a:prstGeom prst="rect">
            <a:avLst/>
          </a:prstGeom>
        </p:spPr>
        <p:txBody>
          <a:bodyPr wrap="square">
            <a:spAutoFit/>
          </a:bodyPr>
          <a:lstStyle/>
          <a:p>
            <a:pPr marL="285750" indent="-285750">
              <a:buFontTx/>
              <a:buChar char="-"/>
            </a:pPr>
            <a:r>
              <a:rPr lang="fr-FR" sz="1400" dirty="0">
                <a:solidFill>
                  <a:schemeClr val="bg1"/>
                </a:solidFill>
              </a:rPr>
              <a:t>Assistance par confrère</a:t>
            </a:r>
          </a:p>
          <a:p>
            <a:endParaRPr lang="fr-FR" sz="1400" dirty="0">
              <a:solidFill>
                <a:schemeClr val="bg1"/>
              </a:solidFill>
            </a:endParaRPr>
          </a:p>
          <a:p>
            <a:pPr marL="285750" indent="-285750">
              <a:buFontTx/>
              <a:buChar char="-"/>
            </a:pPr>
            <a:r>
              <a:rPr lang="fr-FR" sz="1400" dirty="0">
                <a:solidFill>
                  <a:schemeClr val="bg1"/>
                </a:solidFill>
              </a:rPr>
              <a:t>CR envoyé 15 jours après l’entretien</a:t>
            </a:r>
          </a:p>
          <a:p>
            <a:r>
              <a:rPr lang="fr-FR" sz="1400" dirty="0">
                <a:solidFill>
                  <a:schemeClr val="bg1"/>
                </a:solidFill>
              </a:rPr>
              <a:t>         </a:t>
            </a:r>
          </a:p>
          <a:p>
            <a:pPr algn="just"/>
            <a:r>
              <a:rPr lang="fr-FR" sz="1400" b="1" dirty="0">
                <a:solidFill>
                  <a:schemeClr val="bg1"/>
                </a:solidFill>
              </a:rPr>
              <a:t>Important de renvoyer le CR avec des observations sinon l’absence de réponse    vaut acceptation</a:t>
            </a:r>
          </a:p>
        </p:txBody>
      </p:sp>
      <p:cxnSp>
        <p:nvCxnSpPr>
          <p:cNvPr id="89" name="Connecteur droit avec flèche 88"/>
          <p:cNvCxnSpPr/>
          <p:nvPr/>
        </p:nvCxnSpPr>
        <p:spPr>
          <a:xfrm>
            <a:off x="745579" y="3509223"/>
            <a:ext cx="2714712" cy="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73" name="Connecteur droit avec flèche 72"/>
          <p:cNvCxnSpPr>
            <a:stCxn id="100" idx="6"/>
          </p:cNvCxnSpPr>
          <p:nvPr/>
        </p:nvCxnSpPr>
        <p:spPr>
          <a:xfrm>
            <a:off x="5521182" y="689815"/>
            <a:ext cx="1356740" cy="2790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79" name="Connecteur droit 78"/>
          <p:cNvCxnSpPr>
            <a:stCxn id="98" idx="2"/>
          </p:cNvCxnSpPr>
          <p:nvPr/>
        </p:nvCxnSpPr>
        <p:spPr>
          <a:xfrm>
            <a:off x="745579" y="2059744"/>
            <a:ext cx="11759" cy="143530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80" name="ZoneTexte 79"/>
          <p:cNvSpPr txBox="1"/>
          <p:nvPr/>
        </p:nvSpPr>
        <p:spPr>
          <a:xfrm>
            <a:off x="3536416" y="3119443"/>
            <a:ext cx="3539691" cy="369332"/>
          </a:xfrm>
          <a:prstGeom prst="rect">
            <a:avLst/>
          </a:prstGeom>
          <a:noFill/>
        </p:spPr>
        <p:txBody>
          <a:bodyPr wrap="square" rtlCol="0">
            <a:spAutoFit/>
          </a:bodyPr>
          <a:lstStyle/>
          <a:p>
            <a:pPr algn="ctr"/>
            <a:r>
              <a:rPr lang="fr-FR" sz="1400" b="1" dirty="0"/>
              <a:t>La CPAM a 3 mois pour agir </a:t>
            </a:r>
            <a:r>
              <a:rPr lang="fr-FR" dirty="0"/>
              <a:t>:</a:t>
            </a:r>
          </a:p>
        </p:txBody>
      </p:sp>
      <p:cxnSp>
        <p:nvCxnSpPr>
          <p:cNvPr id="112" name="Connecteur droit avec flèche 111"/>
          <p:cNvCxnSpPr>
            <a:stCxn id="99" idx="2"/>
          </p:cNvCxnSpPr>
          <p:nvPr/>
        </p:nvCxnSpPr>
        <p:spPr>
          <a:xfrm flipH="1">
            <a:off x="4619541" y="1774002"/>
            <a:ext cx="7100" cy="1345441"/>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91" name="Rectangle 90"/>
          <p:cNvSpPr/>
          <p:nvPr/>
        </p:nvSpPr>
        <p:spPr>
          <a:xfrm>
            <a:off x="3460291" y="3119443"/>
            <a:ext cx="3615816" cy="195604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4" name="Heptagone 133"/>
          <p:cNvSpPr/>
          <p:nvPr/>
        </p:nvSpPr>
        <p:spPr>
          <a:xfrm>
            <a:off x="252919" y="4296480"/>
            <a:ext cx="700392" cy="600643"/>
          </a:xfrm>
          <a:prstGeom prst="heptagon">
            <a:avLst/>
          </a:prstGeom>
          <a:noFill/>
          <a:ln>
            <a:solidFill>
              <a:srgbClr val="722C9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i="1" dirty="0">
                <a:solidFill>
                  <a:srgbClr val="722C95"/>
                </a:solidFill>
              </a:rPr>
              <a:t>1</a:t>
            </a:r>
          </a:p>
        </p:txBody>
      </p:sp>
    </p:spTree>
    <p:extLst>
      <p:ext uri="{BB962C8B-B14F-4D97-AF65-F5344CB8AC3E}">
        <p14:creationId xmlns:p14="http://schemas.microsoft.com/office/powerpoint/2010/main" val="1649496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1"/>
          </p:nvPr>
        </p:nvSpPr>
        <p:spPr>
          <a:xfrm>
            <a:off x="0" y="1638048"/>
            <a:ext cx="9144000" cy="3437438"/>
          </a:xfrm>
        </p:spPr>
        <p:txBody>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grpSp>
        <p:nvGrpSpPr>
          <p:cNvPr id="5" name="Groupe 4"/>
          <p:cNvGrpSpPr/>
          <p:nvPr/>
        </p:nvGrpSpPr>
        <p:grpSpPr>
          <a:xfrm>
            <a:off x="67703" y="309680"/>
            <a:ext cx="8999212" cy="1904455"/>
            <a:chOff x="48067" y="846812"/>
            <a:chExt cx="8886032" cy="1653285"/>
          </a:xfrm>
        </p:grpSpPr>
        <p:sp>
          <p:nvSpPr>
            <p:cNvPr id="98" name="Rectangle à coins arrondis 97"/>
            <p:cNvSpPr/>
            <p:nvPr/>
          </p:nvSpPr>
          <p:spPr>
            <a:xfrm>
              <a:off x="48067" y="846813"/>
              <a:ext cx="1644501" cy="1505432"/>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t>Notification d’</a:t>
              </a:r>
              <a:r>
                <a:rPr lang="fr-FR" sz="1400" b="1" dirty="0" smtClean="0"/>
                <a:t>indus</a:t>
              </a:r>
              <a:r>
                <a:rPr lang="fr-FR" sz="1400" dirty="0" smtClean="0"/>
                <a:t> en application de L.133-4 et R. 133-9-1 du Code de la Sécurité sociale </a:t>
              </a:r>
              <a:endParaRPr lang="fr-FR" sz="1400" dirty="0"/>
            </a:p>
          </p:txBody>
        </p:sp>
        <p:sp>
          <p:nvSpPr>
            <p:cNvPr id="99" name="Rectangle à coins arrondis 98"/>
            <p:cNvSpPr/>
            <p:nvPr/>
          </p:nvSpPr>
          <p:spPr>
            <a:xfrm>
              <a:off x="3436780" y="976973"/>
              <a:ext cx="2325044" cy="11272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Tx/>
                <a:buChar char="-"/>
              </a:pPr>
              <a:r>
                <a:rPr lang="fr-FR" sz="1400" dirty="0" smtClean="0">
                  <a:solidFill>
                    <a:schemeClr val="bg1"/>
                  </a:solidFill>
                </a:rPr>
                <a:t>Saisir la CRA</a:t>
              </a:r>
            </a:p>
            <a:p>
              <a:pPr marL="285750" indent="-285750">
                <a:buFontTx/>
                <a:buChar char="-"/>
              </a:pPr>
              <a:r>
                <a:rPr lang="fr-FR" sz="1400" dirty="0" smtClean="0">
                  <a:solidFill>
                    <a:schemeClr val="bg1"/>
                  </a:solidFill>
                </a:rPr>
                <a:t>Présenter des observations par écrit/mail</a:t>
              </a:r>
            </a:p>
            <a:p>
              <a:pPr marL="285750" indent="-285750">
                <a:buFontTx/>
                <a:buChar char="-"/>
              </a:pPr>
              <a:r>
                <a:rPr lang="fr-FR" sz="1400" dirty="0" smtClean="0">
                  <a:solidFill>
                    <a:schemeClr val="bg1"/>
                  </a:solidFill>
                </a:rPr>
                <a:t>Régler la somme</a:t>
              </a:r>
              <a:r>
                <a:rPr lang="fr-FR" sz="1400" dirty="0" smtClean="0"/>
                <a:t>	 </a:t>
              </a:r>
              <a:endParaRPr lang="fr-FR" sz="1400" dirty="0"/>
            </a:p>
          </p:txBody>
        </p:sp>
        <p:sp>
          <p:nvSpPr>
            <p:cNvPr id="103" name="ZoneTexte 102"/>
            <p:cNvSpPr txBox="1"/>
            <p:nvPr/>
          </p:nvSpPr>
          <p:spPr>
            <a:xfrm>
              <a:off x="6822270" y="1036893"/>
              <a:ext cx="2111829" cy="369332"/>
            </a:xfrm>
            <a:prstGeom prst="rect">
              <a:avLst/>
            </a:prstGeom>
            <a:noFill/>
          </p:spPr>
          <p:txBody>
            <a:bodyPr wrap="square" rtlCol="0">
              <a:spAutoFit/>
            </a:bodyPr>
            <a:lstStyle/>
            <a:p>
              <a:pPr marL="285750" indent="-285750">
                <a:buFontTx/>
                <a:buChar char="-"/>
              </a:pPr>
              <a:endParaRPr lang="fr-FR" dirty="0"/>
            </a:p>
          </p:txBody>
        </p:sp>
        <p:sp>
          <p:nvSpPr>
            <p:cNvPr id="104" name="Ellipse 103"/>
            <p:cNvSpPr/>
            <p:nvPr/>
          </p:nvSpPr>
          <p:spPr>
            <a:xfrm>
              <a:off x="6892811" y="846812"/>
              <a:ext cx="1867665" cy="1653285"/>
            </a:xfrm>
            <a:prstGeom prst="ellipse">
              <a:avLst/>
            </a:prstGeom>
            <a:solidFill>
              <a:schemeClr val="bg2">
                <a:lumMod val="50000"/>
              </a:schemeClr>
            </a:solid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fr-FR" sz="1400" dirty="0" smtClean="0"/>
                <a:t>L’absence de réponse de la CRA sous 1 mois vaut rejet implicite de la demande</a:t>
              </a:r>
              <a:endParaRPr lang="fr-FR" sz="1400" dirty="0"/>
            </a:p>
          </p:txBody>
        </p:sp>
        <p:cxnSp>
          <p:nvCxnSpPr>
            <p:cNvPr id="1053" name="Connecteur droit avec flèche 1052"/>
            <p:cNvCxnSpPr>
              <a:endCxn id="99" idx="1"/>
            </p:cNvCxnSpPr>
            <p:nvPr/>
          </p:nvCxnSpPr>
          <p:spPr>
            <a:xfrm>
              <a:off x="1692568" y="1525774"/>
              <a:ext cx="1744211" cy="14807"/>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055" name="ZoneTexte 1054"/>
            <p:cNvSpPr txBox="1"/>
            <p:nvPr/>
          </p:nvSpPr>
          <p:spPr>
            <a:xfrm>
              <a:off x="1620496" y="1212555"/>
              <a:ext cx="1854309" cy="320622"/>
            </a:xfrm>
            <a:prstGeom prst="rect">
              <a:avLst/>
            </a:prstGeom>
            <a:noFill/>
          </p:spPr>
          <p:txBody>
            <a:bodyPr wrap="square" rtlCol="0">
              <a:spAutoFit/>
            </a:bodyPr>
            <a:lstStyle/>
            <a:p>
              <a:pPr algn="ctr"/>
              <a:r>
                <a:rPr lang="fr-FR" sz="1400" b="1" dirty="0" smtClean="0">
                  <a:solidFill>
                    <a:srgbClr val="FF0000"/>
                  </a:solidFill>
                </a:rPr>
                <a:t>Le MK a 2 mois pour </a:t>
              </a:r>
              <a:r>
                <a:rPr lang="fr-FR" dirty="0" smtClean="0">
                  <a:solidFill>
                    <a:srgbClr val="FF0000"/>
                  </a:solidFill>
                </a:rPr>
                <a:t>:</a:t>
              </a:r>
              <a:endParaRPr lang="fr-FR" dirty="0">
                <a:solidFill>
                  <a:srgbClr val="FF0000"/>
                </a:solidFill>
              </a:endParaRPr>
            </a:p>
          </p:txBody>
        </p:sp>
      </p:grpSp>
      <p:grpSp>
        <p:nvGrpSpPr>
          <p:cNvPr id="109" name="Groupe 108"/>
          <p:cNvGrpSpPr/>
          <p:nvPr/>
        </p:nvGrpSpPr>
        <p:grpSpPr>
          <a:xfrm>
            <a:off x="252919" y="559836"/>
            <a:ext cx="8138217" cy="4476285"/>
            <a:chOff x="252919" y="559836"/>
            <a:chExt cx="8138217" cy="4476285"/>
          </a:xfrm>
        </p:grpSpPr>
        <p:cxnSp>
          <p:nvCxnSpPr>
            <p:cNvPr id="73" name="Connecteur droit avec flèche 72"/>
            <p:cNvCxnSpPr>
              <a:stCxn id="31" idx="6"/>
            </p:cNvCxnSpPr>
            <p:nvPr/>
          </p:nvCxnSpPr>
          <p:spPr>
            <a:xfrm>
              <a:off x="4941056" y="690722"/>
              <a:ext cx="2267140"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3" name="Heptagone 22"/>
            <p:cNvSpPr/>
            <p:nvPr/>
          </p:nvSpPr>
          <p:spPr>
            <a:xfrm>
              <a:off x="252919" y="4296480"/>
              <a:ext cx="700392" cy="600643"/>
            </a:xfrm>
            <a:prstGeom prst="heptagon">
              <a:avLst/>
            </a:prstGeom>
            <a:noFill/>
            <a:ln>
              <a:solidFill>
                <a:srgbClr val="722C9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i="1" dirty="0">
                  <a:solidFill>
                    <a:srgbClr val="722C95"/>
                  </a:solidFill>
                </a:rPr>
                <a:t>2</a:t>
              </a:r>
            </a:p>
          </p:txBody>
        </p:sp>
        <p:sp>
          <p:nvSpPr>
            <p:cNvPr id="31" name="Ellipse 30"/>
            <p:cNvSpPr/>
            <p:nvPr/>
          </p:nvSpPr>
          <p:spPr>
            <a:xfrm>
              <a:off x="3791721" y="559836"/>
              <a:ext cx="1149335" cy="261772"/>
            </a:xfrm>
            <a:prstGeom prst="ellipse">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ZoneTexte 2"/>
            <p:cNvSpPr txBox="1"/>
            <p:nvPr/>
          </p:nvSpPr>
          <p:spPr>
            <a:xfrm>
              <a:off x="1857924" y="2686937"/>
              <a:ext cx="2811294" cy="523220"/>
            </a:xfrm>
            <a:prstGeom prst="rect">
              <a:avLst/>
            </a:prstGeom>
            <a:noFill/>
          </p:spPr>
          <p:txBody>
            <a:bodyPr wrap="square" rtlCol="0">
              <a:spAutoFit/>
            </a:bodyPr>
            <a:lstStyle/>
            <a:p>
              <a:pPr algn="ctr"/>
              <a:r>
                <a:rPr lang="fr-FR" sz="1400" dirty="0" smtClean="0"/>
                <a:t>Mise en demeure par la CPAM de régler </a:t>
              </a:r>
              <a:r>
                <a:rPr lang="fr-FR" sz="1400" b="1" dirty="0" smtClean="0"/>
                <a:t>sous 1 mois</a:t>
              </a:r>
              <a:endParaRPr lang="fr-FR" sz="1400" b="1" dirty="0"/>
            </a:p>
          </p:txBody>
        </p:sp>
        <p:sp>
          <p:nvSpPr>
            <p:cNvPr id="6" name="Rectangle 5"/>
            <p:cNvSpPr/>
            <p:nvPr/>
          </p:nvSpPr>
          <p:spPr>
            <a:xfrm>
              <a:off x="2037886" y="2686937"/>
              <a:ext cx="2451370" cy="49083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ZoneTexte 8"/>
            <p:cNvSpPr txBox="1"/>
            <p:nvPr/>
          </p:nvSpPr>
          <p:spPr>
            <a:xfrm>
              <a:off x="4669218" y="1878622"/>
              <a:ext cx="2286000" cy="523220"/>
            </a:xfrm>
            <a:prstGeom prst="rect">
              <a:avLst/>
            </a:prstGeom>
            <a:noFill/>
          </p:spPr>
          <p:txBody>
            <a:bodyPr wrap="square" rtlCol="0">
              <a:spAutoFit/>
            </a:bodyPr>
            <a:lstStyle/>
            <a:p>
              <a:r>
                <a:rPr lang="fr-FR" sz="1400" b="1" dirty="0" smtClean="0">
                  <a:solidFill>
                    <a:srgbClr val="FF0000"/>
                  </a:solidFill>
                </a:rPr>
                <a:t>Décision CRA confirme la somme due</a:t>
              </a:r>
              <a:endParaRPr lang="fr-FR" sz="1400" b="1" dirty="0">
                <a:solidFill>
                  <a:srgbClr val="FF0000"/>
                </a:solidFill>
              </a:endParaRPr>
            </a:p>
          </p:txBody>
        </p:sp>
        <p:cxnSp>
          <p:nvCxnSpPr>
            <p:cNvPr id="24" name="Connecteur droit avec flèche 23"/>
            <p:cNvCxnSpPr/>
            <p:nvPr/>
          </p:nvCxnSpPr>
          <p:spPr>
            <a:xfrm>
              <a:off x="3051652" y="3177774"/>
              <a:ext cx="0" cy="800839"/>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71" name="ZoneTexte 70"/>
            <p:cNvSpPr txBox="1"/>
            <p:nvPr/>
          </p:nvSpPr>
          <p:spPr>
            <a:xfrm>
              <a:off x="2117730" y="3316822"/>
              <a:ext cx="2521561" cy="307777"/>
            </a:xfrm>
            <a:prstGeom prst="rect">
              <a:avLst/>
            </a:prstGeom>
            <a:noFill/>
          </p:spPr>
          <p:txBody>
            <a:bodyPr wrap="square" rtlCol="0">
              <a:spAutoFit/>
            </a:bodyPr>
            <a:lstStyle/>
            <a:p>
              <a:r>
                <a:rPr lang="fr-FR" sz="1400" b="1" dirty="0" smtClean="0">
                  <a:solidFill>
                    <a:srgbClr val="FF0000"/>
                  </a:solidFill>
                </a:rPr>
                <a:t>Absence de règlement</a:t>
              </a:r>
              <a:endParaRPr lang="fr-FR" sz="1400" b="1" dirty="0">
                <a:solidFill>
                  <a:srgbClr val="FF0000"/>
                </a:solidFill>
              </a:endParaRPr>
            </a:p>
          </p:txBody>
        </p:sp>
        <p:sp>
          <p:nvSpPr>
            <p:cNvPr id="51" name="ZoneTexte 50"/>
            <p:cNvSpPr txBox="1"/>
            <p:nvPr/>
          </p:nvSpPr>
          <p:spPr>
            <a:xfrm>
              <a:off x="2037886" y="3961548"/>
              <a:ext cx="2451370" cy="523220"/>
            </a:xfrm>
            <a:prstGeom prst="rect">
              <a:avLst/>
            </a:prstGeom>
            <a:noFill/>
          </p:spPr>
          <p:txBody>
            <a:bodyPr wrap="square" rtlCol="0">
              <a:spAutoFit/>
            </a:bodyPr>
            <a:lstStyle/>
            <a:p>
              <a:pPr algn="ctr"/>
              <a:r>
                <a:rPr lang="fr-FR" sz="1400" dirty="0" smtClean="0"/>
                <a:t>Majoration de 10% de la somme restant due</a:t>
              </a:r>
              <a:endParaRPr lang="fr-FR" sz="1400" b="1" dirty="0"/>
            </a:p>
          </p:txBody>
        </p:sp>
        <p:sp>
          <p:nvSpPr>
            <p:cNvPr id="54" name="Rectangle 53"/>
            <p:cNvSpPr/>
            <p:nvPr/>
          </p:nvSpPr>
          <p:spPr>
            <a:xfrm>
              <a:off x="2037886" y="3967801"/>
              <a:ext cx="2451370" cy="49083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3" name="Rectangle à coins arrondis 62"/>
            <p:cNvSpPr/>
            <p:nvPr/>
          </p:nvSpPr>
          <p:spPr>
            <a:xfrm>
              <a:off x="5548204" y="2724288"/>
              <a:ext cx="2354658" cy="39069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dirty="0" smtClean="0"/>
            </a:p>
            <a:p>
              <a:pPr algn="ctr"/>
              <a:r>
                <a:rPr lang="fr-FR" sz="1400" dirty="0" smtClean="0"/>
                <a:t>Saisie du TASS sous </a:t>
              </a:r>
              <a:r>
                <a:rPr lang="fr-FR" sz="1400" b="1" dirty="0" smtClean="0"/>
                <a:t>2 mois</a:t>
              </a:r>
              <a:r>
                <a:rPr lang="fr-FR" sz="1400" dirty="0" smtClean="0"/>
                <a:t>	 </a:t>
              </a:r>
              <a:endParaRPr lang="fr-FR" sz="1400" dirty="0"/>
            </a:p>
          </p:txBody>
        </p:sp>
        <p:sp>
          <p:nvSpPr>
            <p:cNvPr id="88" name="Ellipse 87"/>
            <p:cNvSpPr/>
            <p:nvPr/>
          </p:nvSpPr>
          <p:spPr>
            <a:xfrm>
              <a:off x="4463858" y="1856755"/>
              <a:ext cx="2258372" cy="538060"/>
            </a:xfrm>
            <a:prstGeom prst="ellipse">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96" name="Connecteur droit avec flèche 95"/>
            <p:cNvCxnSpPr/>
            <p:nvPr/>
          </p:nvCxnSpPr>
          <p:spPr>
            <a:xfrm>
              <a:off x="7464835" y="3131192"/>
              <a:ext cx="0" cy="5410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7" name="Connecteur droit avec flèche 96"/>
            <p:cNvCxnSpPr>
              <a:endCxn id="106" idx="0"/>
            </p:cNvCxnSpPr>
            <p:nvPr/>
          </p:nvCxnSpPr>
          <p:spPr>
            <a:xfrm>
              <a:off x="5764133" y="3131192"/>
              <a:ext cx="0" cy="571778"/>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50" name="ZoneTexte 49"/>
            <p:cNvSpPr txBox="1"/>
            <p:nvPr/>
          </p:nvSpPr>
          <p:spPr>
            <a:xfrm>
              <a:off x="5139960" y="3210157"/>
              <a:ext cx="1585573" cy="307777"/>
            </a:xfrm>
            <a:prstGeom prst="rect">
              <a:avLst/>
            </a:prstGeom>
            <a:noFill/>
          </p:spPr>
          <p:txBody>
            <a:bodyPr wrap="square" rtlCol="0">
              <a:spAutoFit/>
            </a:bodyPr>
            <a:lstStyle/>
            <a:p>
              <a:r>
                <a:rPr lang="fr-FR" sz="1400" dirty="0" smtClean="0">
                  <a:solidFill>
                    <a:schemeClr val="accent4"/>
                  </a:solidFill>
                </a:rPr>
                <a:t>Somme &gt; 4000€</a:t>
              </a:r>
              <a:endParaRPr lang="fr-FR" sz="1400" dirty="0">
                <a:solidFill>
                  <a:schemeClr val="accent4"/>
                </a:solidFill>
              </a:endParaRPr>
            </a:p>
          </p:txBody>
        </p:sp>
        <p:sp>
          <p:nvSpPr>
            <p:cNvPr id="100" name="ZoneTexte 99"/>
            <p:cNvSpPr txBox="1"/>
            <p:nvPr/>
          </p:nvSpPr>
          <p:spPr>
            <a:xfrm>
              <a:off x="6805563" y="3210156"/>
              <a:ext cx="1585573" cy="307777"/>
            </a:xfrm>
            <a:prstGeom prst="rect">
              <a:avLst/>
            </a:prstGeom>
            <a:noFill/>
          </p:spPr>
          <p:txBody>
            <a:bodyPr wrap="square" rtlCol="0">
              <a:spAutoFit/>
            </a:bodyPr>
            <a:lstStyle/>
            <a:p>
              <a:r>
                <a:rPr lang="fr-FR" sz="1400" dirty="0" smtClean="0"/>
                <a:t>Somme &lt; 4000€</a:t>
              </a:r>
              <a:endParaRPr lang="fr-FR" sz="1400" dirty="0"/>
            </a:p>
          </p:txBody>
        </p:sp>
        <p:sp>
          <p:nvSpPr>
            <p:cNvPr id="102" name="Rectangle à coins arrondis 101"/>
            <p:cNvSpPr/>
            <p:nvPr/>
          </p:nvSpPr>
          <p:spPr>
            <a:xfrm>
              <a:off x="6928188" y="3699260"/>
              <a:ext cx="1017165" cy="13368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t>Saisie Cour de </a:t>
              </a:r>
            </a:p>
            <a:p>
              <a:pPr algn="ctr"/>
              <a:r>
                <a:rPr lang="fr-FR" sz="1400" dirty="0" smtClean="0"/>
                <a:t>Cassation sous </a:t>
              </a:r>
              <a:r>
                <a:rPr lang="fr-FR" sz="1400" b="1" dirty="0" smtClean="0"/>
                <a:t>2 mois </a:t>
              </a:r>
              <a:endParaRPr lang="fr-FR" sz="1400" b="1" dirty="0"/>
            </a:p>
          </p:txBody>
        </p:sp>
        <p:sp>
          <p:nvSpPr>
            <p:cNvPr id="106" name="Rectangle à coins arrondis 105"/>
            <p:cNvSpPr/>
            <p:nvPr/>
          </p:nvSpPr>
          <p:spPr>
            <a:xfrm>
              <a:off x="5291270" y="3702970"/>
              <a:ext cx="945726" cy="13289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chemeClr val="accent4"/>
                  </a:solidFill>
                </a:rPr>
                <a:t>Saisie Cour d’appel</a:t>
              </a:r>
            </a:p>
            <a:p>
              <a:pPr algn="ctr"/>
              <a:r>
                <a:rPr lang="fr-FR" sz="1400" dirty="0">
                  <a:solidFill>
                    <a:schemeClr val="accent4"/>
                  </a:solidFill>
                </a:rPr>
                <a:t>s</a:t>
              </a:r>
              <a:r>
                <a:rPr lang="fr-FR" sz="1400" dirty="0" smtClean="0">
                  <a:solidFill>
                    <a:schemeClr val="accent4"/>
                  </a:solidFill>
                </a:rPr>
                <a:t>ous </a:t>
              </a:r>
              <a:r>
                <a:rPr lang="fr-FR" sz="1400" b="1" dirty="0" smtClean="0">
                  <a:solidFill>
                    <a:schemeClr val="accent4"/>
                  </a:solidFill>
                </a:rPr>
                <a:t>1 mois</a:t>
              </a:r>
              <a:endParaRPr lang="fr-FR" sz="1400" b="1" dirty="0">
                <a:solidFill>
                  <a:schemeClr val="accent4"/>
                </a:solidFill>
              </a:endParaRPr>
            </a:p>
          </p:txBody>
        </p:sp>
        <p:cxnSp>
          <p:nvCxnSpPr>
            <p:cNvPr id="107" name="Connecteur droit avec flèche 106"/>
            <p:cNvCxnSpPr>
              <a:stCxn id="106" idx="3"/>
              <a:endCxn id="102" idx="1"/>
            </p:cNvCxnSpPr>
            <p:nvPr/>
          </p:nvCxnSpPr>
          <p:spPr>
            <a:xfrm>
              <a:off x="6236996" y="4367440"/>
              <a:ext cx="691192" cy="251"/>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grpSp>
      <p:cxnSp>
        <p:nvCxnSpPr>
          <p:cNvPr id="122" name="Connecteur droit avec flèche 121"/>
          <p:cNvCxnSpPr>
            <a:stCxn id="88" idx="2"/>
          </p:cNvCxnSpPr>
          <p:nvPr/>
        </p:nvCxnSpPr>
        <p:spPr>
          <a:xfrm flipH="1">
            <a:off x="3051652" y="2125785"/>
            <a:ext cx="1412206" cy="554125"/>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25" name="Connecteur droit avec flèche 124"/>
          <p:cNvCxnSpPr>
            <a:endCxn id="63" idx="0"/>
          </p:cNvCxnSpPr>
          <p:nvPr/>
        </p:nvCxnSpPr>
        <p:spPr>
          <a:xfrm>
            <a:off x="5608748" y="2394815"/>
            <a:ext cx="1116785" cy="329473"/>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30" name="Connecteur droit avec flèche 129"/>
          <p:cNvCxnSpPr/>
          <p:nvPr/>
        </p:nvCxnSpPr>
        <p:spPr>
          <a:xfrm flipH="1">
            <a:off x="6732888" y="2219768"/>
            <a:ext cx="1219821" cy="510153"/>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29" name="ZoneTexte 28"/>
          <p:cNvSpPr txBox="1"/>
          <p:nvPr/>
        </p:nvSpPr>
        <p:spPr>
          <a:xfrm>
            <a:off x="42709" y="2167076"/>
            <a:ext cx="2111293" cy="523220"/>
          </a:xfrm>
          <a:prstGeom prst="rect">
            <a:avLst/>
          </a:prstGeom>
          <a:noFill/>
        </p:spPr>
        <p:txBody>
          <a:bodyPr wrap="square" rtlCol="0">
            <a:spAutoFit/>
          </a:bodyPr>
          <a:lstStyle/>
          <a:p>
            <a:pPr algn="ctr"/>
            <a:r>
              <a:rPr lang="fr-FR" sz="1400" b="1" dirty="0" smtClean="0">
                <a:solidFill>
                  <a:srgbClr val="FF0000"/>
                </a:solidFill>
              </a:rPr>
              <a:t>Aucune action du MK   sous 2 mois</a:t>
            </a:r>
            <a:endParaRPr lang="fr-FR" sz="1400" b="1" dirty="0">
              <a:solidFill>
                <a:srgbClr val="FF0000"/>
              </a:solidFill>
            </a:endParaRPr>
          </a:p>
        </p:txBody>
      </p:sp>
      <p:sp>
        <p:nvSpPr>
          <p:cNvPr id="40" name="ZoneTexte 39"/>
          <p:cNvSpPr txBox="1"/>
          <p:nvPr/>
        </p:nvSpPr>
        <p:spPr>
          <a:xfrm>
            <a:off x="3927" y="3269854"/>
            <a:ext cx="1853997" cy="523220"/>
          </a:xfrm>
          <a:prstGeom prst="rect">
            <a:avLst/>
          </a:prstGeom>
          <a:noFill/>
        </p:spPr>
        <p:txBody>
          <a:bodyPr wrap="square" rtlCol="0">
            <a:spAutoFit/>
          </a:bodyPr>
          <a:lstStyle/>
          <a:p>
            <a:pPr algn="ctr"/>
            <a:r>
              <a:rPr lang="fr-FR" sz="1400" dirty="0" smtClean="0"/>
              <a:t>Retenue sur les versements à venir</a:t>
            </a:r>
            <a:endParaRPr lang="fr-FR" sz="1400" b="1" dirty="0"/>
          </a:p>
        </p:txBody>
      </p:sp>
      <p:sp>
        <p:nvSpPr>
          <p:cNvPr id="8" name="Rectangle 7"/>
          <p:cNvSpPr/>
          <p:nvPr/>
        </p:nvSpPr>
        <p:spPr>
          <a:xfrm>
            <a:off x="0" y="3269854"/>
            <a:ext cx="1857924" cy="50676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5" name="Connecteur droit avec flèche 44"/>
          <p:cNvCxnSpPr/>
          <p:nvPr/>
        </p:nvCxnSpPr>
        <p:spPr>
          <a:xfrm>
            <a:off x="866205" y="2043821"/>
            <a:ext cx="0" cy="1226033"/>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6681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1"/>
          </p:nvPr>
        </p:nvSpPr>
        <p:spPr>
          <a:xfrm>
            <a:off x="0" y="1638048"/>
            <a:ext cx="9144000" cy="3437438"/>
          </a:xfrm>
        </p:spPr>
        <p:txBody>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grpSp>
        <p:nvGrpSpPr>
          <p:cNvPr id="5" name="Groupe 4"/>
          <p:cNvGrpSpPr/>
          <p:nvPr/>
        </p:nvGrpSpPr>
        <p:grpSpPr>
          <a:xfrm>
            <a:off x="1" y="-2567"/>
            <a:ext cx="9066914" cy="1863736"/>
            <a:chOff x="-18784" y="575746"/>
            <a:chExt cx="8952883" cy="1617936"/>
          </a:xfrm>
        </p:grpSpPr>
        <p:sp>
          <p:nvSpPr>
            <p:cNvPr id="98" name="Rectangle à coins arrondis 97"/>
            <p:cNvSpPr/>
            <p:nvPr/>
          </p:nvSpPr>
          <p:spPr>
            <a:xfrm>
              <a:off x="-18784" y="575746"/>
              <a:ext cx="1681928" cy="1617936"/>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t>Notification d’une </a:t>
              </a:r>
              <a:r>
                <a:rPr lang="fr-FR" sz="1200" b="1" dirty="0"/>
                <a:t>Réunion Commission des Pénalités </a:t>
              </a:r>
              <a:r>
                <a:rPr lang="fr-FR" sz="1200" dirty="0"/>
                <a:t>en application des articles L. 114-17-1, R.147-6 à R.147-12 du Code de la Sécurité sociale</a:t>
              </a:r>
            </a:p>
          </p:txBody>
        </p:sp>
        <p:sp>
          <p:nvSpPr>
            <p:cNvPr id="99" name="Rectangle à coins arrondis 98"/>
            <p:cNvSpPr/>
            <p:nvPr/>
          </p:nvSpPr>
          <p:spPr>
            <a:xfrm>
              <a:off x="3436780" y="577975"/>
              <a:ext cx="2045608" cy="126138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Tx/>
                <a:buChar char="-"/>
              </a:pPr>
              <a:r>
                <a:rPr lang="fr-FR" sz="1200" dirty="0">
                  <a:solidFill>
                    <a:schemeClr val="bg1"/>
                  </a:solidFill>
                </a:rPr>
                <a:t>Saisir le TASS</a:t>
              </a:r>
            </a:p>
            <a:p>
              <a:pPr marL="285750" indent="-285750">
                <a:buFontTx/>
                <a:buChar char="-"/>
              </a:pPr>
              <a:r>
                <a:rPr lang="fr-FR" sz="1200" dirty="0">
                  <a:solidFill>
                    <a:schemeClr val="bg1"/>
                  </a:solidFill>
                </a:rPr>
                <a:t>Régler la somme</a:t>
              </a:r>
            </a:p>
            <a:p>
              <a:pPr marL="285750" indent="-285750">
                <a:buFontTx/>
                <a:buChar char="-"/>
              </a:pPr>
              <a:r>
                <a:rPr lang="fr-FR" sz="1200" dirty="0">
                  <a:solidFill>
                    <a:schemeClr val="bg1"/>
                  </a:solidFill>
                </a:rPr>
                <a:t>Être entendu par la Commission (assistance par personne de son choix)</a:t>
              </a:r>
              <a:r>
                <a:rPr lang="fr-FR" sz="1400" dirty="0"/>
                <a:t>	 </a:t>
              </a:r>
            </a:p>
          </p:txBody>
        </p:sp>
        <p:sp>
          <p:nvSpPr>
            <p:cNvPr id="103" name="ZoneTexte 102"/>
            <p:cNvSpPr txBox="1"/>
            <p:nvPr/>
          </p:nvSpPr>
          <p:spPr>
            <a:xfrm>
              <a:off x="6822270" y="1036893"/>
              <a:ext cx="2111829" cy="369332"/>
            </a:xfrm>
            <a:prstGeom prst="rect">
              <a:avLst/>
            </a:prstGeom>
            <a:noFill/>
          </p:spPr>
          <p:txBody>
            <a:bodyPr wrap="square" rtlCol="0">
              <a:spAutoFit/>
            </a:bodyPr>
            <a:lstStyle/>
            <a:p>
              <a:pPr marL="285750" indent="-285750">
                <a:buFontTx/>
                <a:buChar char="-"/>
              </a:pPr>
              <a:endParaRPr lang="fr-FR" dirty="0"/>
            </a:p>
          </p:txBody>
        </p:sp>
        <p:sp>
          <p:nvSpPr>
            <p:cNvPr id="104" name="Ellipse 103"/>
            <p:cNvSpPr/>
            <p:nvPr/>
          </p:nvSpPr>
          <p:spPr>
            <a:xfrm>
              <a:off x="6956752" y="575746"/>
              <a:ext cx="1867665" cy="1289371"/>
            </a:xfrm>
            <a:prstGeom prst="ellipse">
              <a:avLst/>
            </a:prstGeom>
            <a:solidFill>
              <a:schemeClr val="bg2">
                <a:lumMod val="50000"/>
              </a:schemeClr>
            </a:solid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just">
                <a:buFontTx/>
                <a:buChar char="-"/>
              </a:pPr>
              <a:r>
                <a:rPr lang="fr-FR" sz="1400" dirty="0"/>
                <a:t>Procédure gratuite</a:t>
              </a:r>
            </a:p>
            <a:p>
              <a:pPr marL="285750" indent="-285750" algn="just">
                <a:buFontTx/>
                <a:buChar char="-"/>
              </a:pPr>
              <a:r>
                <a:rPr lang="fr-FR" sz="1400" dirty="0"/>
                <a:t>Saisine par envoi LRAR au TASS</a:t>
              </a:r>
            </a:p>
            <a:p>
              <a:pPr algn="just"/>
              <a:endParaRPr lang="fr-FR" sz="1400" dirty="0"/>
            </a:p>
          </p:txBody>
        </p:sp>
        <p:cxnSp>
          <p:nvCxnSpPr>
            <p:cNvPr id="1053" name="Connecteur droit avec flèche 1052"/>
            <p:cNvCxnSpPr>
              <a:endCxn id="99" idx="1"/>
            </p:cNvCxnSpPr>
            <p:nvPr/>
          </p:nvCxnSpPr>
          <p:spPr>
            <a:xfrm>
              <a:off x="1692568" y="1208666"/>
              <a:ext cx="1744212" cy="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055" name="ZoneTexte 1054"/>
            <p:cNvSpPr txBox="1"/>
            <p:nvPr/>
          </p:nvSpPr>
          <p:spPr>
            <a:xfrm>
              <a:off x="1620496" y="814820"/>
              <a:ext cx="1854309" cy="320622"/>
            </a:xfrm>
            <a:prstGeom prst="rect">
              <a:avLst/>
            </a:prstGeom>
            <a:noFill/>
          </p:spPr>
          <p:txBody>
            <a:bodyPr wrap="square" rtlCol="0">
              <a:spAutoFit/>
            </a:bodyPr>
            <a:lstStyle/>
            <a:p>
              <a:pPr algn="ctr"/>
              <a:r>
                <a:rPr lang="fr-FR" sz="1400" b="1" dirty="0">
                  <a:solidFill>
                    <a:srgbClr val="FF0000"/>
                  </a:solidFill>
                </a:rPr>
                <a:t>Le MK a 2 mois pour </a:t>
              </a:r>
              <a:r>
                <a:rPr lang="fr-FR" dirty="0">
                  <a:solidFill>
                    <a:srgbClr val="FF0000"/>
                  </a:solidFill>
                </a:rPr>
                <a:t>:</a:t>
              </a:r>
            </a:p>
          </p:txBody>
        </p:sp>
      </p:grpSp>
      <p:grpSp>
        <p:nvGrpSpPr>
          <p:cNvPr id="109" name="Groupe 108"/>
          <p:cNvGrpSpPr/>
          <p:nvPr/>
        </p:nvGrpSpPr>
        <p:grpSpPr>
          <a:xfrm>
            <a:off x="252919" y="1861169"/>
            <a:ext cx="8212453" cy="3035954"/>
            <a:chOff x="252919" y="1861169"/>
            <a:chExt cx="8212453" cy="3035954"/>
          </a:xfrm>
        </p:grpSpPr>
        <p:cxnSp>
          <p:nvCxnSpPr>
            <p:cNvPr id="89" name="Connecteur droit avec flèche 88"/>
            <p:cNvCxnSpPr>
              <a:endCxn id="6" idx="1"/>
            </p:cNvCxnSpPr>
            <p:nvPr/>
          </p:nvCxnSpPr>
          <p:spPr>
            <a:xfrm flipV="1">
              <a:off x="918394" y="2217725"/>
              <a:ext cx="1128373" cy="1244202"/>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79" name="Connecteur droit 78"/>
            <p:cNvCxnSpPr>
              <a:stCxn id="98" idx="2"/>
            </p:cNvCxnSpPr>
            <p:nvPr/>
          </p:nvCxnSpPr>
          <p:spPr>
            <a:xfrm>
              <a:off x="851676" y="1861169"/>
              <a:ext cx="48751" cy="1627606"/>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23" name="Heptagone 22"/>
            <p:cNvSpPr/>
            <p:nvPr/>
          </p:nvSpPr>
          <p:spPr>
            <a:xfrm>
              <a:off x="252919" y="4296480"/>
              <a:ext cx="700392" cy="600643"/>
            </a:xfrm>
            <a:prstGeom prst="heptagon">
              <a:avLst/>
            </a:prstGeom>
            <a:no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i="1" dirty="0">
                  <a:solidFill>
                    <a:srgbClr val="722C95"/>
                  </a:solidFill>
                </a:rPr>
                <a:t>3</a:t>
              </a:r>
            </a:p>
          </p:txBody>
        </p:sp>
        <p:sp>
          <p:nvSpPr>
            <p:cNvPr id="3" name="ZoneTexte 2"/>
            <p:cNvSpPr txBox="1"/>
            <p:nvPr/>
          </p:nvSpPr>
          <p:spPr>
            <a:xfrm>
              <a:off x="1857924" y="1861169"/>
              <a:ext cx="2811294" cy="738664"/>
            </a:xfrm>
            <a:prstGeom prst="rect">
              <a:avLst/>
            </a:prstGeom>
            <a:noFill/>
            <a:ln>
              <a:noFill/>
            </a:ln>
          </p:spPr>
          <p:txBody>
            <a:bodyPr wrap="square" rtlCol="0">
              <a:spAutoFit/>
            </a:bodyPr>
            <a:lstStyle/>
            <a:p>
              <a:pPr algn="ctr"/>
              <a:r>
                <a:rPr lang="fr-FR" sz="1400" dirty="0"/>
                <a:t>Mise en demeure par la CPAM de régler </a:t>
              </a:r>
              <a:r>
                <a:rPr lang="fr-FR" sz="1400" b="1" dirty="0"/>
                <a:t>sous 1 mois</a:t>
              </a:r>
            </a:p>
            <a:p>
              <a:pPr algn="ctr"/>
              <a:r>
                <a:rPr lang="fr-FR" sz="1400" b="1" dirty="0"/>
                <a:t> </a:t>
              </a:r>
              <a:r>
                <a:rPr lang="fr-FR" sz="1400" dirty="0"/>
                <a:t>ou de saisir le TASS </a:t>
              </a:r>
              <a:r>
                <a:rPr lang="fr-FR" sz="1400" b="1" dirty="0"/>
                <a:t>sous 2 mois</a:t>
              </a:r>
            </a:p>
          </p:txBody>
        </p:sp>
        <p:sp>
          <p:nvSpPr>
            <p:cNvPr id="6" name="Rectangle 5"/>
            <p:cNvSpPr/>
            <p:nvPr/>
          </p:nvSpPr>
          <p:spPr>
            <a:xfrm>
              <a:off x="2046767" y="1870212"/>
              <a:ext cx="2451370" cy="69502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4" name="Connecteur droit avec flèche 23"/>
            <p:cNvCxnSpPr/>
            <p:nvPr/>
          </p:nvCxnSpPr>
          <p:spPr>
            <a:xfrm>
              <a:off x="3155824" y="2565237"/>
              <a:ext cx="0" cy="670926"/>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71" name="ZoneTexte 70"/>
            <p:cNvSpPr txBox="1"/>
            <p:nvPr/>
          </p:nvSpPr>
          <p:spPr>
            <a:xfrm>
              <a:off x="2203314" y="2729921"/>
              <a:ext cx="2521561" cy="307777"/>
            </a:xfrm>
            <a:prstGeom prst="rect">
              <a:avLst/>
            </a:prstGeom>
            <a:noFill/>
            <a:ln>
              <a:noFill/>
            </a:ln>
          </p:spPr>
          <p:txBody>
            <a:bodyPr wrap="square" rtlCol="0">
              <a:spAutoFit/>
            </a:bodyPr>
            <a:lstStyle/>
            <a:p>
              <a:r>
                <a:rPr lang="fr-FR" sz="1400" b="1" dirty="0">
                  <a:solidFill>
                    <a:srgbClr val="FF0000"/>
                  </a:solidFill>
                </a:rPr>
                <a:t>Absence de règlement</a:t>
              </a:r>
            </a:p>
          </p:txBody>
        </p:sp>
        <p:sp>
          <p:nvSpPr>
            <p:cNvPr id="51" name="ZoneTexte 50"/>
            <p:cNvSpPr txBox="1"/>
            <p:nvPr/>
          </p:nvSpPr>
          <p:spPr>
            <a:xfrm>
              <a:off x="1954829" y="3287778"/>
              <a:ext cx="2451370" cy="738664"/>
            </a:xfrm>
            <a:prstGeom prst="rect">
              <a:avLst/>
            </a:prstGeom>
            <a:noFill/>
            <a:ln>
              <a:noFill/>
            </a:ln>
          </p:spPr>
          <p:txBody>
            <a:bodyPr wrap="square" rtlCol="0">
              <a:spAutoFit/>
            </a:bodyPr>
            <a:lstStyle/>
            <a:p>
              <a:pPr algn="ctr"/>
              <a:r>
                <a:rPr lang="fr-FR" sz="1400" dirty="0"/>
                <a:t>Majoration de 10% de la somme restant due </a:t>
              </a:r>
              <a:r>
                <a:rPr lang="fr-FR" sz="1400" u="sng" dirty="0"/>
                <a:t>après 1 mois</a:t>
              </a:r>
              <a:endParaRPr lang="fr-FR" sz="1400" b="1" u="sng" dirty="0"/>
            </a:p>
          </p:txBody>
        </p:sp>
        <p:sp>
          <p:nvSpPr>
            <p:cNvPr id="54" name="Rectangle 53"/>
            <p:cNvSpPr/>
            <p:nvPr/>
          </p:nvSpPr>
          <p:spPr>
            <a:xfrm>
              <a:off x="2019837" y="3270352"/>
              <a:ext cx="2445939" cy="78793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3" name="Rectangle à coins arrondis 62"/>
            <p:cNvSpPr/>
            <p:nvPr/>
          </p:nvSpPr>
          <p:spPr>
            <a:xfrm>
              <a:off x="5642893" y="1995314"/>
              <a:ext cx="2354658" cy="390697"/>
            </a:xfrm>
            <a:prstGeom prst="roundRect">
              <a:avLst/>
            </a:prstGeom>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dirty="0"/>
            </a:p>
            <a:p>
              <a:pPr algn="ctr"/>
              <a:r>
                <a:rPr lang="fr-FR" sz="1400" dirty="0"/>
                <a:t>Saisie du TASS sous </a:t>
              </a:r>
              <a:r>
                <a:rPr lang="fr-FR" sz="1400" b="1" dirty="0"/>
                <a:t>2 mois</a:t>
              </a:r>
              <a:r>
                <a:rPr lang="fr-FR" sz="1400" dirty="0"/>
                <a:t>	 </a:t>
              </a:r>
            </a:p>
          </p:txBody>
        </p:sp>
        <p:cxnSp>
          <p:nvCxnSpPr>
            <p:cNvPr id="96" name="Connecteur droit avec flèche 95"/>
            <p:cNvCxnSpPr/>
            <p:nvPr/>
          </p:nvCxnSpPr>
          <p:spPr>
            <a:xfrm>
              <a:off x="7464835" y="3131192"/>
              <a:ext cx="0" cy="541013"/>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97" name="Connecteur droit avec flèche 96"/>
            <p:cNvCxnSpPr>
              <a:endCxn id="106" idx="0"/>
            </p:cNvCxnSpPr>
            <p:nvPr/>
          </p:nvCxnSpPr>
          <p:spPr>
            <a:xfrm>
              <a:off x="5879263" y="2396827"/>
              <a:ext cx="0" cy="571778"/>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50" name="ZoneTexte 49"/>
            <p:cNvSpPr txBox="1"/>
            <p:nvPr/>
          </p:nvSpPr>
          <p:spPr>
            <a:xfrm>
              <a:off x="5234649" y="2468340"/>
              <a:ext cx="1585573" cy="307777"/>
            </a:xfrm>
            <a:prstGeom prst="rect">
              <a:avLst/>
            </a:prstGeom>
            <a:noFill/>
            <a:ln>
              <a:noFill/>
            </a:ln>
          </p:spPr>
          <p:txBody>
            <a:bodyPr wrap="square" rtlCol="0">
              <a:spAutoFit/>
            </a:bodyPr>
            <a:lstStyle/>
            <a:p>
              <a:r>
                <a:rPr lang="fr-FR" sz="1400" dirty="0">
                  <a:solidFill>
                    <a:schemeClr val="accent4"/>
                  </a:solidFill>
                </a:rPr>
                <a:t>Somme &gt; 4000€</a:t>
              </a:r>
            </a:p>
          </p:txBody>
        </p:sp>
        <p:sp>
          <p:nvSpPr>
            <p:cNvPr id="100" name="ZoneTexte 99"/>
            <p:cNvSpPr txBox="1"/>
            <p:nvPr/>
          </p:nvSpPr>
          <p:spPr>
            <a:xfrm>
              <a:off x="6879799" y="2462762"/>
              <a:ext cx="1585573" cy="307777"/>
            </a:xfrm>
            <a:prstGeom prst="rect">
              <a:avLst/>
            </a:prstGeom>
            <a:noFill/>
            <a:ln>
              <a:noFill/>
            </a:ln>
          </p:spPr>
          <p:txBody>
            <a:bodyPr wrap="square" rtlCol="0">
              <a:spAutoFit/>
            </a:bodyPr>
            <a:lstStyle/>
            <a:p>
              <a:r>
                <a:rPr lang="fr-FR" sz="1400" dirty="0"/>
                <a:t>Somme &lt; 4000€</a:t>
              </a:r>
            </a:p>
          </p:txBody>
        </p:sp>
        <p:sp>
          <p:nvSpPr>
            <p:cNvPr id="102" name="Rectangle à coins arrondis 101"/>
            <p:cNvSpPr/>
            <p:nvPr/>
          </p:nvSpPr>
          <p:spPr>
            <a:xfrm>
              <a:off x="6975450" y="2984495"/>
              <a:ext cx="1017165" cy="1336861"/>
            </a:xfrm>
            <a:prstGeom prst="roundRect">
              <a:avLst/>
            </a:prstGeom>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t>Saisie Cour de </a:t>
              </a:r>
            </a:p>
            <a:p>
              <a:pPr algn="ctr"/>
              <a:r>
                <a:rPr lang="fr-FR" sz="1400" dirty="0"/>
                <a:t>Cassation sous </a:t>
              </a:r>
              <a:r>
                <a:rPr lang="fr-FR" sz="1400" b="1" dirty="0"/>
                <a:t>2 mois </a:t>
              </a:r>
            </a:p>
          </p:txBody>
        </p:sp>
        <p:sp>
          <p:nvSpPr>
            <p:cNvPr id="106" name="Rectangle à coins arrondis 105"/>
            <p:cNvSpPr/>
            <p:nvPr/>
          </p:nvSpPr>
          <p:spPr>
            <a:xfrm>
              <a:off x="5406400" y="2968605"/>
              <a:ext cx="945726" cy="1328940"/>
            </a:xfrm>
            <a:prstGeom prst="roundRect">
              <a:avLst/>
            </a:prstGeom>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accent4"/>
                  </a:solidFill>
                </a:rPr>
                <a:t>Saisie Cour d’appel</a:t>
              </a:r>
            </a:p>
            <a:p>
              <a:pPr algn="ctr"/>
              <a:r>
                <a:rPr lang="fr-FR" sz="1400" dirty="0">
                  <a:solidFill>
                    <a:schemeClr val="accent4"/>
                  </a:solidFill>
                </a:rPr>
                <a:t>sous </a:t>
              </a:r>
              <a:r>
                <a:rPr lang="fr-FR" sz="1400" b="1" dirty="0">
                  <a:solidFill>
                    <a:schemeClr val="accent4"/>
                  </a:solidFill>
                </a:rPr>
                <a:t>1 mois</a:t>
              </a:r>
            </a:p>
          </p:txBody>
        </p:sp>
      </p:grpSp>
      <p:cxnSp>
        <p:nvCxnSpPr>
          <p:cNvPr id="125" name="Connecteur droit avec flèche 124"/>
          <p:cNvCxnSpPr>
            <a:endCxn id="63" idx="0"/>
          </p:cNvCxnSpPr>
          <p:nvPr/>
        </p:nvCxnSpPr>
        <p:spPr>
          <a:xfrm>
            <a:off x="4899697" y="1482688"/>
            <a:ext cx="1920525" cy="512626"/>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41" name="Connecteur droit avec flèche 40"/>
          <p:cNvCxnSpPr>
            <a:stCxn id="12" idx="6"/>
          </p:cNvCxnSpPr>
          <p:nvPr/>
        </p:nvCxnSpPr>
        <p:spPr>
          <a:xfrm>
            <a:off x="4869897" y="152875"/>
            <a:ext cx="2275621" cy="312847"/>
          </a:xfrm>
          <a:prstGeom prst="straightConnector1">
            <a:avLst/>
          </a:prstGeom>
          <a:ln w="63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12" name="Ellipse 11"/>
          <p:cNvSpPr/>
          <p:nvPr/>
        </p:nvSpPr>
        <p:spPr>
          <a:xfrm>
            <a:off x="3867948" y="18795"/>
            <a:ext cx="1001949" cy="268159"/>
          </a:xfrm>
          <a:prstGeom prst="ellipse">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7" name="ZoneTexte 46"/>
          <p:cNvSpPr txBox="1"/>
          <p:nvPr/>
        </p:nvSpPr>
        <p:spPr>
          <a:xfrm>
            <a:off x="-59577" y="2206701"/>
            <a:ext cx="2111293" cy="523220"/>
          </a:xfrm>
          <a:prstGeom prst="rect">
            <a:avLst/>
          </a:prstGeom>
          <a:noFill/>
        </p:spPr>
        <p:txBody>
          <a:bodyPr wrap="square" rtlCol="0">
            <a:spAutoFit/>
          </a:bodyPr>
          <a:lstStyle/>
          <a:p>
            <a:pPr algn="ctr"/>
            <a:r>
              <a:rPr lang="fr-FR" sz="1400" b="1" dirty="0">
                <a:solidFill>
                  <a:srgbClr val="FF0000"/>
                </a:solidFill>
              </a:rPr>
              <a:t>Aucune action du MK     sous 2 mois</a:t>
            </a:r>
          </a:p>
        </p:txBody>
      </p:sp>
      <p:cxnSp>
        <p:nvCxnSpPr>
          <p:cNvPr id="48" name="Connecteur droit avec flèche 47"/>
          <p:cNvCxnSpPr>
            <a:endCxn id="63" idx="1"/>
          </p:cNvCxnSpPr>
          <p:nvPr/>
        </p:nvCxnSpPr>
        <p:spPr>
          <a:xfrm>
            <a:off x="4498137" y="2190663"/>
            <a:ext cx="1144756" cy="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Connecteur droit avec flèche 31"/>
          <p:cNvCxnSpPr>
            <a:stCxn id="106" idx="3"/>
            <a:endCxn id="102" idx="1"/>
          </p:cNvCxnSpPr>
          <p:nvPr/>
        </p:nvCxnSpPr>
        <p:spPr>
          <a:xfrm>
            <a:off x="6352126" y="3633075"/>
            <a:ext cx="623324" cy="19851"/>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64" name="Connecteur droit avec flèche 63"/>
          <p:cNvCxnSpPr/>
          <p:nvPr/>
        </p:nvCxnSpPr>
        <p:spPr>
          <a:xfrm>
            <a:off x="7558906" y="2396827"/>
            <a:ext cx="0" cy="57177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9109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1"/>
          </p:nvPr>
        </p:nvSpPr>
        <p:spPr>
          <a:xfrm>
            <a:off x="0" y="1638048"/>
            <a:ext cx="9144000" cy="3437438"/>
          </a:xfrm>
        </p:spPr>
        <p:txBody>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23" name="Heptagone 22"/>
          <p:cNvSpPr/>
          <p:nvPr/>
        </p:nvSpPr>
        <p:spPr>
          <a:xfrm>
            <a:off x="223707" y="4296480"/>
            <a:ext cx="700392" cy="600643"/>
          </a:xfrm>
          <a:prstGeom prst="heptagon">
            <a:avLst/>
          </a:prstGeom>
          <a:no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i="1" dirty="0">
                <a:solidFill>
                  <a:srgbClr val="722C95"/>
                </a:solidFill>
              </a:rPr>
              <a:t>4</a:t>
            </a:r>
          </a:p>
        </p:txBody>
      </p:sp>
      <p:grpSp>
        <p:nvGrpSpPr>
          <p:cNvPr id="34" name="Groupe 33"/>
          <p:cNvGrpSpPr/>
          <p:nvPr/>
        </p:nvGrpSpPr>
        <p:grpSpPr>
          <a:xfrm>
            <a:off x="-112387" y="0"/>
            <a:ext cx="9096044" cy="3735421"/>
            <a:chOff x="-47548" y="872187"/>
            <a:chExt cx="8981647" cy="3242771"/>
          </a:xfrm>
        </p:grpSpPr>
        <p:sp>
          <p:nvSpPr>
            <p:cNvPr id="35" name="Rectangle à coins arrondis 34"/>
            <p:cNvSpPr/>
            <p:nvPr/>
          </p:nvSpPr>
          <p:spPr>
            <a:xfrm>
              <a:off x="63426" y="872187"/>
              <a:ext cx="1873038" cy="3242771"/>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t>« </a:t>
              </a:r>
              <a:r>
                <a:rPr lang="fr-FR" sz="1400" u="sng" dirty="0"/>
                <a:t>Avertissement </a:t>
              </a:r>
              <a:r>
                <a:rPr lang="fr-FR" sz="1400" dirty="0"/>
                <a:t>en LRAR du non-respect de certaines </a:t>
              </a:r>
              <a:r>
                <a:rPr lang="fr-FR" sz="1400" b="1" dirty="0"/>
                <a:t>dispositions de la Convention </a:t>
              </a:r>
              <a:r>
                <a:rPr lang="fr-FR" sz="1400" dirty="0"/>
                <a:t>»</a:t>
              </a:r>
            </a:p>
            <a:p>
              <a:pPr algn="ctr"/>
              <a:r>
                <a:rPr lang="fr-FR" sz="1400" dirty="0"/>
                <a:t>(Liste limitative inscrite au 6.4.1 a) de la Convention) </a:t>
              </a:r>
            </a:p>
            <a:p>
              <a:pPr algn="ctr"/>
              <a:r>
                <a:rPr lang="fr-FR" sz="1400" dirty="0"/>
                <a:t>=&gt; </a:t>
              </a:r>
              <a:r>
                <a:rPr lang="fr-FR" sz="1400" b="1" dirty="0"/>
                <a:t>1 mois pour changer la pratique (3 mois si fait reproché = absence de transmission électronique)</a:t>
              </a:r>
            </a:p>
          </p:txBody>
        </p:sp>
        <p:sp>
          <p:nvSpPr>
            <p:cNvPr id="36" name="ZoneTexte 35"/>
            <p:cNvSpPr txBox="1"/>
            <p:nvPr/>
          </p:nvSpPr>
          <p:spPr>
            <a:xfrm>
              <a:off x="6822270" y="1036893"/>
              <a:ext cx="2111829" cy="369332"/>
            </a:xfrm>
            <a:prstGeom prst="rect">
              <a:avLst/>
            </a:prstGeom>
            <a:noFill/>
          </p:spPr>
          <p:txBody>
            <a:bodyPr wrap="square" rtlCol="0">
              <a:spAutoFit/>
            </a:bodyPr>
            <a:lstStyle/>
            <a:p>
              <a:pPr marL="285750" indent="-285750">
                <a:buFontTx/>
                <a:buChar char="-"/>
              </a:pPr>
              <a:endParaRPr lang="fr-FR" dirty="0"/>
            </a:p>
          </p:txBody>
        </p:sp>
        <p:sp>
          <p:nvSpPr>
            <p:cNvPr id="37" name="ZoneTexte 36"/>
            <p:cNvSpPr txBox="1"/>
            <p:nvPr/>
          </p:nvSpPr>
          <p:spPr>
            <a:xfrm>
              <a:off x="-47548" y="3219818"/>
              <a:ext cx="2099275" cy="267186"/>
            </a:xfrm>
            <a:prstGeom prst="rect">
              <a:avLst/>
            </a:prstGeom>
            <a:noFill/>
          </p:spPr>
          <p:txBody>
            <a:bodyPr wrap="square" rtlCol="0">
              <a:spAutoFit/>
            </a:bodyPr>
            <a:lstStyle/>
            <a:p>
              <a:pPr algn="ctr"/>
              <a:endParaRPr lang="fr-FR" sz="1400" b="1" dirty="0">
                <a:solidFill>
                  <a:srgbClr val="FF0000"/>
                </a:solidFill>
              </a:endParaRPr>
            </a:p>
          </p:txBody>
        </p:sp>
      </p:grpSp>
      <p:grpSp>
        <p:nvGrpSpPr>
          <p:cNvPr id="38" name="Groupe 37"/>
          <p:cNvGrpSpPr/>
          <p:nvPr/>
        </p:nvGrpSpPr>
        <p:grpSpPr>
          <a:xfrm>
            <a:off x="40013" y="342129"/>
            <a:ext cx="9096044" cy="2822338"/>
            <a:chOff x="-47548" y="1036893"/>
            <a:chExt cx="8981647" cy="2450111"/>
          </a:xfrm>
        </p:grpSpPr>
        <p:sp>
          <p:nvSpPr>
            <p:cNvPr id="40" name="ZoneTexte 39"/>
            <p:cNvSpPr txBox="1"/>
            <p:nvPr/>
          </p:nvSpPr>
          <p:spPr>
            <a:xfrm>
              <a:off x="6822270" y="1036893"/>
              <a:ext cx="2111829" cy="369332"/>
            </a:xfrm>
            <a:prstGeom prst="rect">
              <a:avLst/>
            </a:prstGeom>
            <a:noFill/>
          </p:spPr>
          <p:txBody>
            <a:bodyPr wrap="square" rtlCol="0">
              <a:spAutoFit/>
            </a:bodyPr>
            <a:lstStyle/>
            <a:p>
              <a:pPr marL="285750" indent="-285750">
                <a:buFontTx/>
                <a:buChar char="-"/>
              </a:pPr>
              <a:endParaRPr lang="fr-FR" dirty="0"/>
            </a:p>
          </p:txBody>
        </p:sp>
        <p:sp>
          <p:nvSpPr>
            <p:cNvPr id="42" name="ZoneTexte 41"/>
            <p:cNvSpPr txBox="1"/>
            <p:nvPr/>
          </p:nvSpPr>
          <p:spPr>
            <a:xfrm>
              <a:off x="-47548" y="3219818"/>
              <a:ext cx="2099275" cy="267186"/>
            </a:xfrm>
            <a:prstGeom prst="rect">
              <a:avLst/>
            </a:prstGeom>
            <a:noFill/>
          </p:spPr>
          <p:txBody>
            <a:bodyPr wrap="square" rtlCol="0">
              <a:spAutoFit/>
            </a:bodyPr>
            <a:lstStyle/>
            <a:p>
              <a:pPr algn="ctr"/>
              <a:endParaRPr lang="fr-FR" sz="1400" b="1" dirty="0">
                <a:solidFill>
                  <a:srgbClr val="FF0000"/>
                </a:solidFill>
              </a:endParaRPr>
            </a:p>
          </p:txBody>
        </p:sp>
      </p:grpSp>
      <p:sp>
        <p:nvSpPr>
          <p:cNvPr id="44" name="Rectangle à coins arrondis 43"/>
          <p:cNvSpPr/>
          <p:nvPr/>
        </p:nvSpPr>
        <p:spPr>
          <a:xfrm>
            <a:off x="3190672" y="1"/>
            <a:ext cx="1605064" cy="1721796"/>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u="sng" dirty="0"/>
              <a:t>Relevé de constatation </a:t>
            </a:r>
            <a:r>
              <a:rPr lang="fr-FR" sz="1400" dirty="0"/>
              <a:t>envoyé au MK en LRAR et une copie aux membres de la CPD</a:t>
            </a:r>
            <a:endParaRPr lang="fr-FR" sz="1400" b="1" dirty="0"/>
          </a:p>
        </p:txBody>
      </p:sp>
      <p:cxnSp>
        <p:nvCxnSpPr>
          <p:cNvPr id="7" name="Connecteur droit avec flèche 6"/>
          <p:cNvCxnSpPr/>
          <p:nvPr/>
        </p:nvCxnSpPr>
        <p:spPr>
          <a:xfrm>
            <a:off x="1896894" y="767571"/>
            <a:ext cx="129377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ZoneTexte 42"/>
          <p:cNvSpPr txBox="1"/>
          <p:nvPr/>
        </p:nvSpPr>
        <p:spPr>
          <a:xfrm>
            <a:off x="1782594" y="-12272"/>
            <a:ext cx="1522378" cy="1815882"/>
          </a:xfrm>
          <a:prstGeom prst="rect">
            <a:avLst/>
          </a:prstGeom>
          <a:noFill/>
        </p:spPr>
        <p:txBody>
          <a:bodyPr wrap="square" rtlCol="0">
            <a:spAutoFit/>
          </a:bodyPr>
          <a:lstStyle/>
          <a:p>
            <a:pPr algn="ctr"/>
            <a:r>
              <a:rPr lang="fr-FR" sz="1400" b="1" dirty="0"/>
              <a:t>Pratique reprochée</a:t>
            </a:r>
          </a:p>
          <a:p>
            <a:pPr algn="ctr"/>
            <a:r>
              <a:rPr lang="fr-FR" sz="1400" b="1" dirty="0"/>
              <a:t> non modifiée</a:t>
            </a:r>
          </a:p>
          <a:p>
            <a:pPr algn="ctr"/>
            <a:r>
              <a:rPr lang="fr-FR" sz="1400" b="1" dirty="0"/>
              <a:t>OU </a:t>
            </a:r>
          </a:p>
          <a:p>
            <a:pPr algn="ctr"/>
            <a:r>
              <a:rPr lang="fr-FR" sz="1400" b="1" dirty="0"/>
              <a:t>réitérée</a:t>
            </a:r>
          </a:p>
          <a:p>
            <a:pPr algn="ctr"/>
            <a:r>
              <a:rPr lang="fr-FR" sz="1400" b="1" dirty="0"/>
              <a:t>moins d’un an après un courrier</a:t>
            </a:r>
          </a:p>
          <a:p>
            <a:pPr algn="ctr"/>
            <a:r>
              <a:rPr lang="fr-FR" sz="1400" b="1" dirty="0"/>
              <a:t>d’avertissement  </a:t>
            </a:r>
          </a:p>
        </p:txBody>
      </p:sp>
      <p:cxnSp>
        <p:nvCxnSpPr>
          <p:cNvPr id="10" name="Connecteur droit avec flèche 9"/>
          <p:cNvCxnSpPr>
            <a:endCxn id="55" idx="0"/>
          </p:cNvCxnSpPr>
          <p:nvPr/>
        </p:nvCxnSpPr>
        <p:spPr>
          <a:xfrm flipH="1">
            <a:off x="3519118" y="1721797"/>
            <a:ext cx="485384" cy="435106"/>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52" name="ZoneTexte 51"/>
          <p:cNvSpPr txBox="1"/>
          <p:nvPr/>
        </p:nvSpPr>
        <p:spPr>
          <a:xfrm>
            <a:off x="2861970" y="1746085"/>
            <a:ext cx="1877927" cy="425442"/>
          </a:xfrm>
          <a:prstGeom prst="rect">
            <a:avLst/>
          </a:prstGeom>
          <a:noFill/>
        </p:spPr>
        <p:txBody>
          <a:bodyPr wrap="square" rtlCol="0">
            <a:spAutoFit/>
          </a:bodyPr>
          <a:lstStyle/>
          <a:p>
            <a:pPr algn="ctr"/>
            <a:r>
              <a:rPr lang="fr-FR" sz="1400" b="1" dirty="0">
                <a:solidFill>
                  <a:srgbClr val="FF0000"/>
                </a:solidFill>
              </a:rPr>
              <a:t>Le MK a 1 mois pour </a:t>
            </a:r>
            <a:r>
              <a:rPr lang="fr-FR" dirty="0">
                <a:solidFill>
                  <a:srgbClr val="FF0000"/>
                </a:solidFill>
              </a:rPr>
              <a:t>:</a:t>
            </a:r>
          </a:p>
        </p:txBody>
      </p:sp>
      <p:sp>
        <p:nvSpPr>
          <p:cNvPr id="55" name="Rectangle à coins arrondis 54"/>
          <p:cNvSpPr/>
          <p:nvPr/>
        </p:nvSpPr>
        <p:spPr>
          <a:xfrm>
            <a:off x="2242500" y="2156903"/>
            <a:ext cx="2553236" cy="15175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fr-FR" sz="1400" dirty="0"/>
              <a:t>- Demander un entretien  (représentation par avocat/confrère) à la CPAM et/ou à la CPD</a:t>
            </a:r>
          </a:p>
          <a:p>
            <a:pPr algn="just"/>
            <a:r>
              <a:rPr lang="fr-FR" sz="1400" dirty="0"/>
              <a:t> </a:t>
            </a:r>
          </a:p>
          <a:p>
            <a:pPr algn="just"/>
            <a:r>
              <a:rPr lang="fr-FR" sz="1400" dirty="0"/>
              <a:t>- Produire des observations par écrit</a:t>
            </a:r>
          </a:p>
        </p:txBody>
      </p:sp>
      <p:sp>
        <p:nvSpPr>
          <p:cNvPr id="16" name="Ellipse 15"/>
          <p:cNvSpPr/>
          <p:nvPr/>
        </p:nvSpPr>
        <p:spPr>
          <a:xfrm>
            <a:off x="3800934" y="1385644"/>
            <a:ext cx="355969" cy="215622"/>
          </a:xfrm>
          <a:prstGeom prst="ellipse">
            <a:avLst/>
          </a:prstGeom>
          <a:noFill/>
          <a:ln w="31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6" name="Ellipse 65"/>
          <p:cNvSpPr/>
          <p:nvPr/>
        </p:nvSpPr>
        <p:spPr>
          <a:xfrm>
            <a:off x="6379159" y="8813"/>
            <a:ext cx="2089297" cy="1517515"/>
          </a:xfrm>
          <a:prstGeom prst="ellipse">
            <a:avLst/>
          </a:prstGeom>
          <a:solidFill>
            <a:schemeClr val="bg2">
              <a:lumMod val="50000"/>
            </a:schemeClr>
          </a:solid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ZoneTexte 21"/>
          <p:cNvSpPr txBox="1"/>
          <p:nvPr/>
        </p:nvSpPr>
        <p:spPr>
          <a:xfrm>
            <a:off x="6590254" y="117662"/>
            <a:ext cx="1896794" cy="1384995"/>
          </a:xfrm>
          <a:prstGeom prst="rect">
            <a:avLst/>
          </a:prstGeom>
          <a:noFill/>
        </p:spPr>
        <p:txBody>
          <a:bodyPr wrap="square" rtlCol="0">
            <a:spAutoFit/>
          </a:bodyPr>
          <a:lstStyle/>
          <a:p>
            <a:r>
              <a:rPr lang="fr-FR" sz="1400" dirty="0">
                <a:solidFill>
                  <a:schemeClr val="bg1"/>
                </a:solidFill>
              </a:rPr>
              <a:t>- Peut demander un entretien au MK ou ses observations écrites</a:t>
            </a:r>
          </a:p>
          <a:p>
            <a:r>
              <a:rPr lang="fr-FR" sz="1400" dirty="0">
                <a:solidFill>
                  <a:schemeClr val="bg1"/>
                </a:solidFill>
              </a:rPr>
              <a:t>- Avis rendu sous 60 jours sinon réputé 	rendu</a:t>
            </a:r>
          </a:p>
        </p:txBody>
      </p:sp>
      <p:sp>
        <p:nvSpPr>
          <p:cNvPr id="26" name="ZoneTexte 25"/>
          <p:cNvSpPr txBox="1"/>
          <p:nvPr/>
        </p:nvSpPr>
        <p:spPr>
          <a:xfrm>
            <a:off x="5470352" y="1746085"/>
            <a:ext cx="3615816" cy="2246769"/>
          </a:xfrm>
          <a:prstGeom prst="rect">
            <a:avLst/>
          </a:prstGeom>
          <a:noFill/>
        </p:spPr>
        <p:txBody>
          <a:bodyPr wrap="square" rtlCol="0">
            <a:spAutoFit/>
          </a:bodyPr>
          <a:lstStyle/>
          <a:p>
            <a:pPr algn="just"/>
            <a:r>
              <a:rPr lang="fr-FR" sz="1400" dirty="0"/>
              <a:t>Notification sanction(s) :</a:t>
            </a:r>
          </a:p>
          <a:p>
            <a:pPr marL="285750" indent="-285750" algn="just">
              <a:buFontTx/>
              <a:buChar char="-"/>
            </a:pPr>
            <a:r>
              <a:rPr lang="fr-FR" sz="1400" dirty="0"/>
              <a:t>Suspension de la prise en charge des cotisations sociales (3, 6, 9 ou 12 mois)</a:t>
            </a:r>
          </a:p>
          <a:p>
            <a:pPr marL="285750" indent="-285750" algn="just">
              <a:buFontTx/>
              <a:buChar char="-"/>
            </a:pPr>
            <a:r>
              <a:rPr lang="fr-FR" sz="1400" dirty="0"/>
              <a:t>Suspension d’exercice (1 semaine / 1, 3, 6, 9 ou 12 mois / durée de la convention) </a:t>
            </a:r>
          </a:p>
          <a:p>
            <a:pPr marL="285750" indent="-285750" algn="just">
              <a:buFontTx/>
              <a:buChar char="-"/>
            </a:pPr>
            <a:r>
              <a:rPr lang="fr-FR" sz="1400" dirty="0"/>
              <a:t>Interdiction de pratiquer le DE</a:t>
            </a:r>
          </a:p>
          <a:p>
            <a:pPr algn="just"/>
            <a:r>
              <a:rPr lang="fr-FR" sz="1400" i="1" dirty="0"/>
              <a:t>Pour une suspension du financement des cotisations sociales </a:t>
            </a:r>
            <a:r>
              <a:rPr lang="fr-FR" sz="1400" i="1" dirty="0" smtClean="0"/>
              <a:t>&gt; </a:t>
            </a:r>
            <a:r>
              <a:rPr lang="fr-FR" sz="1400" i="1" dirty="0"/>
              <a:t>ou = à 6 mois ou une suspension d’exercice </a:t>
            </a:r>
            <a:r>
              <a:rPr lang="fr-FR" sz="1400" i="1" dirty="0" smtClean="0"/>
              <a:t>&gt; </a:t>
            </a:r>
            <a:r>
              <a:rPr lang="fr-FR" sz="1400" i="1" dirty="0"/>
              <a:t>ou = à 3 mois alors CPN rend un avis sous 1 mois</a:t>
            </a:r>
          </a:p>
        </p:txBody>
      </p:sp>
      <p:sp>
        <p:nvSpPr>
          <p:cNvPr id="27" name="Rectangle 26"/>
          <p:cNvSpPr/>
          <p:nvPr/>
        </p:nvSpPr>
        <p:spPr>
          <a:xfrm>
            <a:off x="5412519" y="1803610"/>
            <a:ext cx="3600341" cy="211663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61" name="Connecteur droit avec flèche 60"/>
          <p:cNvCxnSpPr>
            <a:stCxn id="55" idx="3"/>
          </p:cNvCxnSpPr>
          <p:nvPr/>
        </p:nvCxnSpPr>
        <p:spPr>
          <a:xfrm flipV="1">
            <a:off x="4795736" y="2592273"/>
            <a:ext cx="616783" cy="323387"/>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94" name="Connecteur en angle 93"/>
          <p:cNvCxnSpPr>
            <a:endCxn id="105" idx="3"/>
          </p:cNvCxnSpPr>
          <p:nvPr/>
        </p:nvCxnSpPr>
        <p:spPr>
          <a:xfrm rot="10800000" flipV="1">
            <a:off x="7261011" y="3940715"/>
            <a:ext cx="555282" cy="496561"/>
          </a:xfrm>
          <a:prstGeom prst="bentConnector3">
            <a:avLst>
              <a:gd name="adj1" fmla="val -2627"/>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05" name="Rectangle à coins arrondis 104"/>
          <p:cNvSpPr/>
          <p:nvPr/>
        </p:nvSpPr>
        <p:spPr>
          <a:xfrm>
            <a:off x="5412518" y="4100020"/>
            <a:ext cx="1848493" cy="674513"/>
          </a:xfrm>
          <a:prstGeom prst="roundRect">
            <a:avLst/>
          </a:prstGeom>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t>Saisie du tribunal administratif sous</a:t>
            </a:r>
            <a:r>
              <a:rPr lang="fr-FR" sz="1400" b="1" dirty="0"/>
              <a:t> 2 mois </a:t>
            </a:r>
          </a:p>
        </p:txBody>
      </p:sp>
      <p:sp>
        <p:nvSpPr>
          <p:cNvPr id="107" name="Rectangle à coins arrondis 106"/>
          <p:cNvSpPr/>
          <p:nvPr/>
        </p:nvSpPr>
        <p:spPr>
          <a:xfrm>
            <a:off x="3255634" y="4100019"/>
            <a:ext cx="1848493" cy="674513"/>
          </a:xfrm>
          <a:prstGeom prst="roundRect">
            <a:avLst/>
          </a:prstGeom>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t>Saisie Cour administrative</a:t>
            </a:r>
            <a:r>
              <a:rPr lang="fr-FR" sz="1400" b="1" dirty="0"/>
              <a:t> </a:t>
            </a:r>
            <a:r>
              <a:rPr lang="fr-FR" sz="1400" dirty="0"/>
              <a:t>d’appel sous </a:t>
            </a:r>
            <a:r>
              <a:rPr lang="fr-FR" sz="1400" b="1" dirty="0"/>
              <a:t>2 mois </a:t>
            </a:r>
          </a:p>
        </p:txBody>
      </p:sp>
      <p:sp>
        <p:nvSpPr>
          <p:cNvPr id="108" name="Rectangle à coins arrondis 107"/>
          <p:cNvSpPr/>
          <p:nvPr/>
        </p:nvSpPr>
        <p:spPr>
          <a:xfrm>
            <a:off x="1061511" y="4090704"/>
            <a:ext cx="1848493" cy="674513"/>
          </a:xfrm>
          <a:prstGeom prst="roundRect">
            <a:avLst/>
          </a:prstGeom>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t>Saisie Cour de cassation sous</a:t>
            </a:r>
            <a:r>
              <a:rPr lang="fr-FR" sz="1400" b="1" dirty="0"/>
              <a:t> 2 mois </a:t>
            </a:r>
          </a:p>
        </p:txBody>
      </p:sp>
      <p:cxnSp>
        <p:nvCxnSpPr>
          <p:cNvPr id="85" name="Connecteur droit avec flèche 84"/>
          <p:cNvCxnSpPr>
            <a:stCxn id="105" idx="1"/>
            <a:endCxn id="107" idx="3"/>
          </p:cNvCxnSpPr>
          <p:nvPr/>
        </p:nvCxnSpPr>
        <p:spPr>
          <a:xfrm flipH="1" flipV="1">
            <a:off x="5104127" y="4437276"/>
            <a:ext cx="308391" cy="1"/>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Connecteur droit avec flèche 109"/>
          <p:cNvCxnSpPr>
            <a:stCxn id="107" idx="1"/>
          </p:cNvCxnSpPr>
          <p:nvPr/>
        </p:nvCxnSpPr>
        <p:spPr>
          <a:xfrm flipH="1" flipV="1">
            <a:off x="2902112" y="4426783"/>
            <a:ext cx="353522" cy="10493"/>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15" name="Connecteur droit avec flèche 114"/>
          <p:cNvCxnSpPr/>
          <p:nvPr/>
        </p:nvCxnSpPr>
        <p:spPr>
          <a:xfrm>
            <a:off x="7816293" y="1474832"/>
            <a:ext cx="0" cy="328778"/>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17" name="Connecteur droit avec flèche 116"/>
          <p:cNvCxnSpPr>
            <a:stCxn id="16" idx="6"/>
            <a:endCxn id="66" idx="2"/>
          </p:cNvCxnSpPr>
          <p:nvPr/>
        </p:nvCxnSpPr>
        <p:spPr>
          <a:xfrm flipV="1">
            <a:off x="4156903" y="767571"/>
            <a:ext cx="2222256" cy="725884"/>
          </a:xfrm>
          <a:prstGeom prst="straightConnector1">
            <a:avLst/>
          </a:prstGeom>
          <a:ln w="3175">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6169046"/>
      </p:ext>
    </p:extLst>
  </p:cSld>
  <p:clrMapOvr>
    <a:masterClrMapping/>
  </p:clrMapOvr>
</p:sld>
</file>

<file path=ppt/theme/theme1.xml><?xml version="1.0" encoding="utf-8"?>
<a:theme xmlns:a="http://schemas.openxmlformats.org/drawingml/2006/main" name="ToulousefmPPT-template-1">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ffmkr-template</Template>
  <TotalTime>2167</TotalTime>
  <Words>1380</Words>
  <Application>Microsoft Office PowerPoint</Application>
  <PresentationFormat>Affichage à l'écran (16:9)</PresentationFormat>
  <Paragraphs>263</Paragraphs>
  <Slides>15</Slides>
  <Notes>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Arial</vt:lpstr>
      <vt:lpstr>Calibri</vt:lpstr>
      <vt:lpstr>Conduit ITC Medium</vt:lpstr>
      <vt:lpstr>Helvetica Neue Black Condensed</vt:lpstr>
      <vt:lpstr>Wingdings</vt:lpstr>
      <vt:lpstr>ToulousefmPPT-template-1</vt:lpstr>
      <vt:lpstr>VOIES DE RECOURS DES MK CONTRE LES PROCÉDURES DE L’ASSURANCE MALADIE</vt:lpstr>
      <vt:lpstr>FONDEMENTS JURIDIQUES</vt:lpstr>
      <vt:lpstr>FONDEMENTS JURIDIQUES</vt:lpstr>
      <vt:lpstr>FONDEMENTS JURIDIQUES</vt:lpstr>
      <vt:lpstr>FICHES PRATIQUES</vt:lpstr>
      <vt:lpstr>Présentation PowerPoint</vt:lpstr>
      <vt:lpstr>Présentation PowerPoint</vt:lpstr>
      <vt:lpstr>Présentation PowerPoint</vt:lpstr>
      <vt:lpstr>Présentation PowerPoint</vt:lpstr>
      <vt:lpstr>Présentation PowerPoint</vt:lpstr>
      <vt:lpstr>FONDEMENTS JURIDIQUES</vt:lpstr>
      <vt:lpstr>FONDEMENTS JURIDIQUES</vt:lpstr>
      <vt:lpstr>FONDEMENTS JURIDIQUES</vt:lpstr>
      <vt:lpstr>FONDEMENTS JURIDIQUES</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VOIES DE RECOURS DES MK CONTRE LES PROCÉDURES MISES EN ŒUVRE PAR LES ORGANISMES D’ASSURANCE MALADIE</dc:title>
  <dc:creator>Laurène  PLOYART</dc:creator>
  <cp:lastModifiedBy>Laurène  PLOYART</cp:lastModifiedBy>
  <cp:revision>251</cp:revision>
  <dcterms:created xsi:type="dcterms:W3CDTF">2017-10-25T12:45:48Z</dcterms:created>
  <dcterms:modified xsi:type="dcterms:W3CDTF">2018-01-24T13:34:18Z</dcterms:modified>
</cp:coreProperties>
</file>